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333" r:id="rId1"/>
  </p:sldMasterIdLst>
  <p:notesMasterIdLst>
    <p:notesMasterId r:id="rId47"/>
  </p:notesMasterIdLst>
  <p:handoutMasterIdLst>
    <p:handoutMasterId r:id="rId48"/>
  </p:handoutMasterIdLst>
  <p:sldIdLst>
    <p:sldId id="735" r:id="rId2"/>
    <p:sldId id="1834" r:id="rId3"/>
    <p:sldId id="1852" r:id="rId4"/>
    <p:sldId id="1853" r:id="rId5"/>
    <p:sldId id="1909" r:id="rId6"/>
    <p:sldId id="1932" r:id="rId7"/>
    <p:sldId id="1910" r:id="rId8"/>
    <p:sldId id="1933" r:id="rId9"/>
    <p:sldId id="1856" r:id="rId10"/>
    <p:sldId id="1859" r:id="rId11"/>
    <p:sldId id="1906" r:id="rId12"/>
    <p:sldId id="1907" r:id="rId13"/>
    <p:sldId id="1902" r:id="rId14"/>
    <p:sldId id="1911" r:id="rId15"/>
    <p:sldId id="1865" r:id="rId16"/>
    <p:sldId id="1904" r:id="rId17"/>
    <p:sldId id="1939" r:id="rId18"/>
    <p:sldId id="1940" r:id="rId19"/>
    <p:sldId id="1941" r:id="rId20"/>
    <p:sldId id="1912" r:id="rId21"/>
    <p:sldId id="1913" r:id="rId22"/>
    <p:sldId id="1914" r:id="rId23"/>
    <p:sldId id="1916" r:id="rId24"/>
    <p:sldId id="1917" r:id="rId25"/>
    <p:sldId id="1942" r:id="rId26"/>
    <p:sldId id="1918" r:id="rId27"/>
    <p:sldId id="1924" r:id="rId28"/>
    <p:sldId id="1943" r:id="rId29"/>
    <p:sldId id="1944" r:id="rId30"/>
    <p:sldId id="1929" r:id="rId31"/>
    <p:sldId id="1930" r:id="rId32"/>
    <p:sldId id="1915" r:id="rId33"/>
    <p:sldId id="1919" r:id="rId34"/>
    <p:sldId id="1920" r:id="rId35"/>
    <p:sldId id="1938" r:id="rId36"/>
    <p:sldId id="1921" r:id="rId37"/>
    <p:sldId id="1922" r:id="rId38"/>
    <p:sldId id="1934" r:id="rId39"/>
    <p:sldId id="1936" r:id="rId40"/>
    <p:sldId id="1923" r:id="rId41"/>
    <p:sldId id="1937" r:id="rId42"/>
    <p:sldId id="1931" r:id="rId43"/>
    <p:sldId id="1925" r:id="rId44"/>
    <p:sldId id="1927" r:id="rId45"/>
    <p:sldId id="1928" r:id="rId46"/>
  </p:sldIdLst>
  <p:sldSz cx="9144000" cy="6858000" type="screen4x3"/>
  <p:notesSz cx="6786563" cy="9923463"/>
  <p:embeddedFontLst>
    <p:embeddedFont>
      <p:font typeface="Calibri" panose="020F0502020204030204" pitchFamily="34" charset="0"/>
      <p:regular r:id="rId49"/>
      <p:bold r:id="rId50"/>
      <p:italic r:id="rId51"/>
      <p:boldItalic r:id="rId52"/>
    </p:embeddedFont>
    <p:embeddedFont>
      <p:font typeface="맑은 고딕" panose="020B0503020000020004" pitchFamily="50" charset="-127"/>
      <p:regular r:id="rId53"/>
      <p:bold r:id="rId54"/>
    </p:embeddedFont>
    <p:embeddedFont>
      <p:font typeface="Candara" panose="020E0502030303020204" pitchFamily="34" charset="0"/>
      <p:regular r:id="rId55"/>
      <p:bold r:id="rId56"/>
      <p:italic r:id="rId57"/>
      <p:boldItalic r:id="rId58"/>
    </p:embeddedFont>
    <p:embeddedFont>
      <p:font typeface="나눔고딕 ExtraBold" panose="020B0600000101010101" charset="0"/>
      <p:bold r:id="rId59"/>
    </p:embeddedFont>
    <p:embeddedFont>
      <p:font typeface="Cambria" panose="02040503050406030204" pitchFamily="18" charset="0"/>
      <p:regular r:id="rId60"/>
      <p:bold r:id="rId61"/>
      <p:italic r:id="rId62"/>
      <p:boldItalic r:id="rId63"/>
    </p:embeddedFont>
    <p:embeddedFont>
      <p:font typeface="나눔고딕" panose="020D0604000000000000" pitchFamily="50" charset="-127"/>
      <p:regular r:id="rId64"/>
      <p:bold r:id="rId6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pos="2880" userDrawn="1">
          <p15:clr>
            <a:srgbClr val="A4A3A4"/>
          </p15:clr>
        </p15:guide>
        <p15:guide id="1" orient="horz" pos="2137" userDrawn="1">
          <p15:clr>
            <a:srgbClr val="A4A3A4"/>
          </p15:clr>
        </p15:guide>
      </p15:sldGuideLst>
    </p:ext>
    <p:ext uri="{2D200454-40CA-4A62-9FC3-DE9A4176ACB9}">
      <p15:notesGuideLst xmlns:p15="http://schemas.microsoft.com/office/powerpoint/2012/main">
        <p15:guide id="1" pos="2838" userDrawn="1">
          <p15:clr>
            <a:srgbClr val="A4A3A4"/>
          </p15:clr>
        </p15:guide>
        <p15:guide id="2" orient="horz" pos="2326" userDrawn="1">
          <p15:clr>
            <a:srgbClr val="A4A3A4"/>
          </p15:clr>
        </p15:guide>
        <p15:guide id="3" pos="2837" userDrawn="1">
          <p15:clr>
            <a:srgbClr val="A4A3A4"/>
          </p15:clr>
        </p15:guide>
        <p15:guide id="4" orient="horz" pos="2343" userDrawn="1">
          <p15:clr>
            <a:srgbClr val="A4A3A4"/>
          </p15:clr>
        </p15:guide>
        <p15:guide id="5" orient="horz" pos="39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FFFFCC"/>
    <a:srgbClr val="2C57B8"/>
    <a:srgbClr val="15D91A"/>
    <a:srgbClr val="607BC8"/>
    <a:srgbClr val="60B9C8"/>
    <a:srgbClr val="42ACBE"/>
    <a:srgbClr val="DFE7EC"/>
    <a:srgbClr val="EF85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98" autoAdjust="0"/>
    <p:restoredTop sz="94660"/>
  </p:normalViewPr>
  <p:slideViewPr>
    <p:cSldViewPr snapToGrid="0" snapToObjects="1">
      <p:cViewPr varScale="1">
        <p:scale>
          <a:sx n="104" d="100"/>
          <a:sy n="104" d="100"/>
        </p:scale>
        <p:origin x="654" y="138"/>
      </p:cViewPr>
      <p:guideLst>
        <p:guide pos="2880"/>
        <p:guide orient="horz" pos="2137"/>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79" d="100"/>
          <a:sy n="79" d="100"/>
        </p:scale>
        <p:origin x="2550" y="102"/>
      </p:cViewPr>
      <p:guideLst>
        <p:guide pos="2838"/>
        <p:guide orient="horz" pos="2326"/>
        <p:guide pos="2837"/>
        <p:guide orient="horz" pos="2343"/>
        <p:guide orient="horz" pos="39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1"/>
            <a:ext cx="2940844" cy="497896"/>
          </a:xfrm>
          <a:prstGeom prst="rect">
            <a:avLst/>
          </a:prstGeom>
        </p:spPr>
        <p:txBody>
          <a:bodyPr vert="horz" lIns="92034" tIns="46017" rIns="92034" bIns="46017" rtlCol="0"/>
          <a:lstStyle>
            <a:lvl1pPr algn="l">
              <a:defRPr sz="1200"/>
            </a:lvl1pPr>
          </a:lstStyle>
          <a:p>
            <a:endParaRPr lang="ko-KR" altLang="en-US"/>
          </a:p>
        </p:txBody>
      </p:sp>
      <p:sp>
        <p:nvSpPr>
          <p:cNvPr id="3" name="날짜 개체 틀 2"/>
          <p:cNvSpPr>
            <a:spLocks noGrp="1"/>
          </p:cNvSpPr>
          <p:nvPr>
            <p:ph type="dt" sz="quarter" idx="1"/>
          </p:nvPr>
        </p:nvSpPr>
        <p:spPr>
          <a:xfrm>
            <a:off x="3844149" y="1"/>
            <a:ext cx="2940844" cy="497896"/>
          </a:xfrm>
          <a:prstGeom prst="rect">
            <a:avLst/>
          </a:prstGeom>
        </p:spPr>
        <p:txBody>
          <a:bodyPr vert="horz" lIns="92034" tIns="46017" rIns="92034" bIns="46017" rtlCol="0"/>
          <a:lstStyle>
            <a:lvl1pPr algn="r">
              <a:defRPr sz="1200"/>
            </a:lvl1pPr>
          </a:lstStyle>
          <a:p>
            <a:fld id="{4E9214C1-2863-45BA-A7C5-D5EA3C3D4C30}" type="datetimeFigureOut">
              <a:rPr lang="ko-KR" altLang="en-US" smtClean="0"/>
              <a:t>2024-06-18</a:t>
            </a:fld>
            <a:endParaRPr lang="ko-KR" altLang="en-US"/>
          </a:p>
        </p:txBody>
      </p:sp>
      <p:sp>
        <p:nvSpPr>
          <p:cNvPr id="4" name="바닥글 개체 틀 3"/>
          <p:cNvSpPr>
            <a:spLocks noGrp="1"/>
          </p:cNvSpPr>
          <p:nvPr>
            <p:ph type="ftr" sz="quarter" idx="2"/>
          </p:nvPr>
        </p:nvSpPr>
        <p:spPr>
          <a:xfrm>
            <a:off x="2" y="9425570"/>
            <a:ext cx="2940844" cy="497895"/>
          </a:xfrm>
          <a:prstGeom prst="rect">
            <a:avLst/>
          </a:prstGeom>
        </p:spPr>
        <p:txBody>
          <a:bodyPr vert="horz" lIns="92034" tIns="46017" rIns="92034" bIns="46017"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44149" y="9425570"/>
            <a:ext cx="2940844" cy="497895"/>
          </a:xfrm>
          <a:prstGeom prst="rect">
            <a:avLst/>
          </a:prstGeom>
        </p:spPr>
        <p:txBody>
          <a:bodyPr vert="horz" lIns="92034" tIns="46017" rIns="92034" bIns="46017" rtlCol="0" anchor="b"/>
          <a:lstStyle>
            <a:lvl1pPr algn="r">
              <a:defRPr sz="1200"/>
            </a:lvl1pPr>
          </a:lstStyle>
          <a:p>
            <a:fld id="{7E3020B9-F693-4639-BB27-7B1AD87C61AA}" type="slidenum">
              <a:rPr lang="ko-KR" altLang="en-US" smtClean="0"/>
              <a:t>‹#›</a:t>
            </a:fld>
            <a:endParaRPr lang="ko-KR" altLang="en-US"/>
          </a:p>
        </p:txBody>
      </p:sp>
    </p:spTree>
    <p:extLst>
      <p:ext uri="{BB962C8B-B14F-4D97-AF65-F5344CB8AC3E}">
        <p14:creationId xmlns:p14="http://schemas.microsoft.com/office/powerpoint/2010/main" val="2846427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3"/>
            <a:ext cx="2940844" cy="498240"/>
          </a:xfrm>
          <a:prstGeom prst="rect">
            <a:avLst/>
          </a:prstGeom>
        </p:spPr>
        <p:txBody>
          <a:bodyPr vert="horz" lIns="92034" tIns="46017" rIns="92034" bIns="46017" rtlCol="0"/>
          <a:lstStyle>
            <a:lvl1pPr algn="l">
              <a:defRPr sz="1200"/>
            </a:lvl1pPr>
          </a:lstStyle>
          <a:p>
            <a:endParaRPr lang="ko-KR" altLang="en-US"/>
          </a:p>
        </p:txBody>
      </p:sp>
      <p:sp>
        <p:nvSpPr>
          <p:cNvPr id="3" name="날짜 개체 틀 2"/>
          <p:cNvSpPr>
            <a:spLocks noGrp="1"/>
          </p:cNvSpPr>
          <p:nvPr>
            <p:ph type="dt" idx="1"/>
          </p:nvPr>
        </p:nvSpPr>
        <p:spPr>
          <a:xfrm>
            <a:off x="3844464" y="3"/>
            <a:ext cx="2940844" cy="498240"/>
          </a:xfrm>
          <a:prstGeom prst="rect">
            <a:avLst/>
          </a:prstGeom>
        </p:spPr>
        <p:txBody>
          <a:bodyPr vert="horz" lIns="92034" tIns="46017" rIns="92034" bIns="46017" rtlCol="0"/>
          <a:lstStyle>
            <a:lvl1pPr algn="r">
              <a:defRPr sz="1200"/>
            </a:lvl1pPr>
          </a:lstStyle>
          <a:p>
            <a:fld id="{8F563C85-90F6-445D-9B5B-8ABB00FB3043}" type="datetimeFigureOut">
              <a:rPr lang="ko-KR" altLang="en-US" smtClean="0"/>
              <a:t>2024-06-18</a:t>
            </a:fld>
            <a:endParaRPr lang="ko-KR" altLang="en-US"/>
          </a:p>
        </p:txBody>
      </p:sp>
      <p:sp>
        <p:nvSpPr>
          <p:cNvPr id="4" name="슬라이드 이미지 개체 틀 3"/>
          <p:cNvSpPr>
            <a:spLocks noGrp="1" noRot="1" noChangeAspect="1"/>
          </p:cNvSpPr>
          <p:nvPr>
            <p:ph type="sldImg" idx="2"/>
          </p:nvPr>
        </p:nvSpPr>
        <p:spPr>
          <a:xfrm>
            <a:off x="1160463" y="1241425"/>
            <a:ext cx="4467225" cy="3351213"/>
          </a:xfrm>
          <a:prstGeom prst="rect">
            <a:avLst/>
          </a:prstGeom>
          <a:noFill/>
          <a:ln w="12700" cap="flat" cmpd="sng">
            <a:solidFill>
              <a:srgbClr val="000000">
                <a:alpha val="100000"/>
              </a:srgbClr>
            </a:solidFill>
            <a:prstDash val="solid"/>
          </a:ln>
        </p:spPr>
        <p:txBody>
          <a:bodyPr vert="horz" wrap="square" lIns="92034" tIns="46017" rIns="92034" bIns="46017" numCol="1" anchor="ctr">
            <a:noAutofit/>
          </a:bodyPr>
          <a:lstStyle/>
          <a:p>
            <a:pPr marL="0" indent="0" latinLnBrk="0">
              <a:buFontTx/>
              <a:buNone/>
            </a:pPr>
            <a:endParaRPr lang="ko-KR" altLang="en-US"/>
          </a:p>
        </p:txBody>
      </p:sp>
      <p:sp>
        <p:nvSpPr>
          <p:cNvPr id="5" name="슬라이드 노트 개체 틀 4"/>
          <p:cNvSpPr>
            <a:spLocks noGrp="1"/>
          </p:cNvSpPr>
          <p:nvPr>
            <p:ph type="body" sz="quarter" idx="3"/>
          </p:nvPr>
        </p:nvSpPr>
        <p:spPr>
          <a:xfrm>
            <a:off x="678657" y="4775667"/>
            <a:ext cx="5429250" cy="3907364"/>
          </a:xfrm>
          <a:prstGeom prst="rect">
            <a:avLst/>
          </a:prstGeom>
        </p:spPr>
        <p:txBody>
          <a:bodyPr vert="horz" lIns="92034" tIns="46017" rIns="92034" bIns="46017"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9425912"/>
            <a:ext cx="2940844" cy="497551"/>
          </a:xfrm>
          <a:prstGeom prst="rect">
            <a:avLst/>
          </a:prstGeom>
        </p:spPr>
        <p:txBody>
          <a:bodyPr vert="horz" lIns="92034" tIns="46017" rIns="92034" bIns="46017"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4464" y="9425912"/>
            <a:ext cx="2940844" cy="497551"/>
          </a:xfrm>
          <a:prstGeom prst="rect">
            <a:avLst/>
          </a:prstGeom>
        </p:spPr>
        <p:txBody>
          <a:bodyPr vert="horz" lIns="92034" tIns="46017" rIns="92034" bIns="46017" rtlCol="0" anchor="b"/>
          <a:lstStyle>
            <a:lvl1pPr algn="r">
              <a:defRPr sz="1200"/>
            </a:lvl1pPr>
          </a:lstStyle>
          <a:p>
            <a:fld id="{20B16B34-ED2F-4269-81E8-097D50C90279}" type="slidenum">
              <a:rPr lang="ko-KR" altLang="en-US" smtClean="0"/>
              <a:t>‹#›</a:t>
            </a:fld>
            <a:endParaRPr lang="ko-KR" altLang="en-US"/>
          </a:p>
        </p:txBody>
      </p:sp>
    </p:spTree>
    <p:extLst>
      <p:ext uri="{BB962C8B-B14F-4D97-AF65-F5344CB8AC3E}">
        <p14:creationId xmlns:p14="http://schemas.microsoft.com/office/powerpoint/2010/main" val="430817561"/>
      </p:ext>
    </p:extLst>
  </p:cSld>
  <p:clrMap bg1="lt1" tx1="dk1" bg2="lt2" tx2="dk2" accent1="accent1" accent2="accent2" accent3="accent3" accent4="accent4" accent5="accent5" accent6="accent6" hlink="hlink" folHlink="folHlink"/>
  <p:notesStyle>
    <a:lvl1pPr marL="0" indent="0" algn="l" defTabSz="914400" rtl="0" eaLnBrk="1" latinLnBrk="0" hangingPunct="1">
      <a:buFontTx/>
      <a:buNone/>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a:t>
            </a:fld>
            <a:endParaRPr>
              <a:latin typeface="나눔고딕" charset="0"/>
              <a:ea typeface="나눔고딕"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10</a:t>
            </a:fld>
            <a:endParaRPr>
              <a:latin typeface="나눔고딕" charset="0"/>
              <a:ea typeface="나눔고딕" charset="0"/>
            </a:endParaRPr>
          </a:p>
        </p:txBody>
      </p:sp>
    </p:spTree>
    <p:extLst>
      <p:ext uri="{BB962C8B-B14F-4D97-AF65-F5344CB8AC3E}">
        <p14:creationId xmlns:p14="http://schemas.microsoft.com/office/powerpoint/2010/main" val="4260162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11</a:t>
            </a:fld>
            <a:endParaRPr>
              <a:latin typeface="나눔고딕" charset="0"/>
              <a:ea typeface="나눔고딕" charset="0"/>
            </a:endParaRPr>
          </a:p>
        </p:txBody>
      </p:sp>
    </p:spTree>
    <p:extLst>
      <p:ext uri="{BB962C8B-B14F-4D97-AF65-F5344CB8AC3E}">
        <p14:creationId xmlns:p14="http://schemas.microsoft.com/office/powerpoint/2010/main" val="2476418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12</a:t>
            </a:fld>
            <a:endParaRPr>
              <a:latin typeface="나눔고딕" charset="0"/>
              <a:ea typeface="나눔고딕" charset="0"/>
            </a:endParaRPr>
          </a:p>
        </p:txBody>
      </p:sp>
    </p:spTree>
    <p:extLst>
      <p:ext uri="{BB962C8B-B14F-4D97-AF65-F5344CB8AC3E}">
        <p14:creationId xmlns:p14="http://schemas.microsoft.com/office/powerpoint/2010/main" val="35731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13</a:t>
            </a:fld>
            <a:endParaRPr>
              <a:latin typeface="나눔고딕" charset="0"/>
              <a:ea typeface="나눔고딕" charset="0"/>
            </a:endParaRPr>
          </a:p>
        </p:txBody>
      </p:sp>
    </p:spTree>
    <p:extLst>
      <p:ext uri="{BB962C8B-B14F-4D97-AF65-F5344CB8AC3E}">
        <p14:creationId xmlns:p14="http://schemas.microsoft.com/office/powerpoint/2010/main" val="111553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14</a:t>
            </a:fld>
            <a:endParaRPr>
              <a:latin typeface="나눔고딕" charset="0"/>
              <a:ea typeface="나눔고딕" charset="0"/>
            </a:endParaRPr>
          </a:p>
        </p:txBody>
      </p:sp>
    </p:spTree>
    <p:extLst>
      <p:ext uri="{BB962C8B-B14F-4D97-AF65-F5344CB8AC3E}">
        <p14:creationId xmlns:p14="http://schemas.microsoft.com/office/powerpoint/2010/main" val="77242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15</a:t>
            </a:fld>
            <a:endParaRPr>
              <a:latin typeface="나눔고딕" charset="0"/>
              <a:ea typeface="나눔고딕" charset="0"/>
            </a:endParaRPr>
          </a:p>
        </p:txBody>
      </p:sp>
    </p:spTree>
    <p:extLst>
      <p:ext uri="{BB962C8B-B14F-4D97-AF65-F5344CB8AC3E}">
        <p14:creationId xmlns:p14="http://schemas.microsoft.com/office/powerpoint/2010/main" val="115848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16</a:t>
            </a:fld>
            <a:endParaRPr>
              <a:latin typeface="나눔고딕" charset="0"/>
              <a:ea typeface="나눔고딕" charset="0"/>
            </a:endParaRPr>
          </a:p>
        </p:txBody>
      </p:sp>
    </p:spTree>
    <p:extLst>
      <p:ext uri="{BB962C8B-B14F-4D97-AF65-F5344CB8AC3E}">
        <p14:creationId xmlns:p14="http://schemas.microsoft.com/office/powerpoint/2010/main" val="3664388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17</a:t>
            </a:fld>
            <a:endParaRPr>
              <a:latin typeface="나눔고딕" charset="0"/>
              <a:ea typeface="나눔고딕" charset="0"/>
            </a:endParaRPr>
          </a:p>
        </p:txBody>
      </p:sp>
    </p:spTree>
    <p:extLst>
      <p:ext uri="{BB962C8B-B14F-4D97-AF65-F5344CB8AC3E}">
        <p14:creationId xmlns:p14="http://schemas.microsoft.com/office/powerpoint/2010/main" val="2390124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18</a:t>
            </a:fld>
            <a:endParaRPr>
              <a:latin typeface="나눔고딕" charset="0"/>
              <a:ea typeface="나눔고딕" charset="0"/>
            </a:endParaRPr>
          </a:p>
        </p:txBody>
      </p:sp>
    </p:spTree>
    <p:extLst>
      <p:ext uri="{BB962C8B-B14F-4D97-AF65-F5344CB8AC3E}">
        <p14:creationId xmlns:p14="http://schemas.microsoft.com/office/powerpoint/2010/main" val="3189161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19</a:t>
            </a:fld>
            <a:endParaRPr>
              <a:latin typeface="나눔고딕" charset="0"/>
              <a:ea typeface="나눔고딕" charset="0"/>
            </a:endParaRPr>
          </a:p>
        </p:txBody>
      </p:sp>
    </p:spTree>
    <p:extLst>
      <p:ext uri="{BB962C8B-B14F-4D97-AF65-F5344CB8AC3E}">
        <p14:creationId xmlns:p14="http://schemas.microsoft.com/office/powerpoint/2010/main" val="383205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a:t>
            </a:fld>
            <a:endParaRPr>
              <a:latin typeface="나눔고딕" charset="0"/>
              <a:ea typeface="나눔고딕" charset="0"/>
            </a:endParaRPr>
          </a:p>
        </p:txBody>
      </p:sp>
    </p:spTree>
    <p:extLst>
      <p:ext uri="{BB962C8B-B14F-4D97-AF65-F5344CB8AC3E}">
        <p14:creationId xmlns:p14="http://schemas.microsoft.com/office/powerpoint/2010/main" val="191351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20</a:t>
            </a:fld>
            <a:endParaRPr>
              <a:latin typeface="나눔고딕" charset="0"/>
              <a:ea typeface="나눔고딕" charset="0"/>
            </a:endParaRPr>
          </a:p>
        </p:txBody>
      </p:sp>
    </p:spTree>
    <p:extLst>
      <p:ext uri="{BB962C8B-B14F-4D97-AF65-F5344CB8AC3E}">
        <p14:creationId xmlns:p14="http://schemas.microsoft.com/office/powerpoint/2010/main" val="78313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21</a:t>
            </a:fld>
            <a:endParaRPr>
              <a:latin typeface="나눔고딕" charset="0"/>
              <a:ea typeface="나눔고딕" charset="0"/>
            </a:endParaRPr>
          </a:p>
        </p:txBody>
      </p:sp>
    </p:spTree>
    <p:extLst>
      <p:ext uri="{BB962C8B-B14F-4D97-AF65-F5344CB8AC3E}">
        <p14:creationId xmlns:p14="http://schemas.microsoft.com/office/powerpoint/2010/main" val="2333553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22</a:t>
            </a:fld>
            <a:endParaRPr>
              <a:latin typeface="나눔고딕" charset="0"/>
              <a:ea typeface="나눔고딕" charset="0"/>
            </a:endParaRPr>
          </a:p>
        </p:txBody>
      </p:sp>
    </p:spTree>
    <p:extLst>
      <p:ext uri="{BB962C8B-B14F-4D97-AF65-F5344CB8AC3E}">
        <p14:creationId xmlns:p14="http://schemas.microsoft.com/office/powerpoint/2010/main" val="3025475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23</a:t>
            </a:fld>
            <a:endParaRPr>
              <a:latin typeface="나눔고딕" charset="0"/>
              <a:ea typeface="나눔고딕" charset="0"/>
            </a:endParaRPr>
          </a:p>
        </p:txBody>
      </p:sp>
    </p:spTree>
    <p:extLst>
      <p:ext uri="{BB962C8B-B14F-4D97-AF65-F5344CB8AC3E}">
        <p14:creationId xmlns:p14="http://schemas.microsoft.com/office/powerpoint/2010/main" val="4201276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24</a:t>
            </a:fld>
            <a:endParaRPr>
              <a:latin typeface="나눔고딕" charset="0"/>
              <a:ea typeface="나눔고딕" charset="0"/>
            </a:endParaRPr>
          </a:p>
        </p:txBody>
      </p:sp>
    </p:spTree>
    <p:extLst>
      <p:ext uri="{BB962C8B-B14F-4D97-AF65-F5344CB8AC3E}">
        <p14:creationId xmlns:p14="http://schemas.microsoft.com/office/powerpoint/2010/main" val="2650696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25</a:t>
            </a:fld>
            <a:endParaRPr>
              <a:latin typeface="나눔고딕" charset="0"/>
              <a:ea typeface="나눔고딕" charset="0"/>
            </a:endParaRPr>
          </a:p>
        </p:txBody>
      </p:sp>
    </p:spTree>
    <p:extLst>
      <p:ext uri="{BB962C8B-B14F-4D97-AF65-F5344CB8AC3E}">
        <p14:creationId xmlns:p14="http://schemas.microsoft.com/office/powerpoint/2010/main" val="148566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26</a:t>
            </a:fld>
            <a:endParaRPr>
              <a:latin typeface="나눔고딕" charset="0"/>
              <a:ea typeface="나눔고딕" charset="0"/>
            </a:endParaRPr>
          </a:p>
        </p:txBody>
      </p:sp>
    </p:spTree>
    <p:extLst>
      <p:ext uri="{BB962C8B-B14F-4D97-AF65-F5344CB8AC3E}">
        <p14:creationId xmlns:p14="http://schemas.microsoft.com/office/powerpoint/2010/main" val="132011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27</a:t>
            </a:fld>
            <a:endParaRPr>
              <a:latin typeface="나눔고딕" charset="0"/>
              <a:ea typeface="나눔고딕" charset="0"/>
            </a:endParaRPr>
          </a:p>
        </p:txBody>
      </p:sp>
    </p:spTree>
    <p:extLst>
      <p:ext uri="{BB962C8B-B14F-4D97-AF65-F5344CB8AC3E}">
        <p14:creationId xmlns:p14="http://schemas.microsoft.com/office/powerpoint/2010/main" val="2047722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28</a:t>
            </a:fld>
            <a:endParaRPr>
              <a:latin typeface="나눔고딕" charset="0"/>
              <a:ea typeface="나눔고딕" charset="0"/>
            </a:endParaRPr>
          </a:p>
        </p:txBody>
      </p:sp>
    </p:spTree>
    <p:extLst>
      <p:ext uri="{BB962C8B-B14F-4D97-AF65-F5344CB8AC3E}">
        <p14:creationId xmlns:p14="http://schemas.microsoft.com/office/powerpoint/2010/main" val="1635042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29</a:t>
            </a:fld>
            <a:endParaRPr>
              <a:latin typeface="나눔고딕" charset="0"/>
              <a:ea typeface="나눔고딕" charset="0"/>
            </a:endParaRPr>
          </a:p>
        </p:txBody>
      </p:sp>
    </p:spTree>
    <p:extLst>
      <p:ext uri="{BB962C8B-B14F-4D97-AF65-F5344CB8AC3E}">
        <p14:creationId xmlns:p14="http://schemas.microsoft.com/office/powerpoint/2010/main" val="530672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a:t>
            </a:fld>
            <a:endParaRPr>
              <a:latin typeface="나눔고딕" charset="0"/>
              <a:ea typeface="나눔고딕" charset="0"/>
            </a:endParaRPr>
          </a:p>
        </p:txBody>
      </p:sp>
    </p:spTree>
    <p:extLst>
      <p:ext uri="{BB962C8B-B14F-4D97-AF65-F5344CB8AC3E}">
        <p14:creationId xmlns:p14="http://schemas.microsoft.com/office/powerpoint/2010/main" val="3709129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30</a:t>
            </a:fld>
            <a:endParaRPr>
              <a:latin typeface="나눔고딕" charset="0"/>
              <a:ea typeface="나눔고딕" charset="0"/>
            </a:endParaRPr>
          </a:p>
        </p:txBody>
      </p:sp>
    </p:spTree>
    <p:extLst>
      <p:ext uri="{BB962C8B-B14F-4D97-AF65-F5344CB8AC3E}">
        <p14:creationId xmlns:p14="http://schemas.microsoft.com/office/powerpoint/2010/main" val="762184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31</a:t>
            </a:fld>
            <a:endParaRPr>
              <a:latin typeface="나눔고딕" charset="0"/>
              <a:ea typeface="나눔고딕" charset="0"/>
            </a:endParaRPr>
          </a:p>
        </p:txBody>
      </p:sp>
    </p:spTree>
    <p:extLst>
      <p:ext uri="{BB962C8B-B14F-4D97-AF65-F5344CB8AC3E}">
        <p14:creationId xmlns:p14="http://schemas.microsoft.com/office/powerpoint/2010/main" val="3353216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32</a:t>
            </a:fld>
            <a:endParaRPr>
              <a:latin typeface="나눔고딕" charset="0"/>
              <a:ea typeface="나눔고딕" charset="0"/>
            </a:endParaRPr>
          </a:p>
        </p:txBody>
      </p:sp>
    </p:spTree>
    <p:extLst>
      <p:ext uri="{BB962C8B-B14F-4D97-AF65-F5344CB8AC3E}">
        <p14:creationId xmlns:p14="http://schemas.microsoft.com/office/powerpoint/2010/main" val="12546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33</a:t>
            </a:fld>
            <a:endParaRPr>
              <a:latin typeface="나눔고딕" charset="0"/>
              <a:ea typeface="나눔고딕" charset="0"/>
            </a:endParaRPr>
          </a:p>
        </p:txBody>
      </p:sp>
    </p:spTree>
    <p:extLst>
      <p:ext uri="{BB962C8B-B14F-4D97-AF65-F5344CB8AC3E}">
        <p14:creationId xmlns:p14="http://schemas.microsoft.com/office/powerpoint/2010/main" val="608497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34</a:t>
            </a:fld>
            <a:endParaRPr>
              <a:latin typeface="나눔고딕" charset="0"/>
              <a:ea typeface="나눔고딕" charset="0"/>
            </a:endParaRPr>
          </a:p>
        </p:txBody>
      </p:sp>
    </p:spTree>
    <p:extLst>
      <p:ext uri="{BB962C8B-B14F-4D97-AF65-F5344CB8AC3E}">
        <p14:creationId xmlns:p14="http://schemas.microsoft.com/office/powerpoint/2010/main" val="1718599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35</a:t>
            </a:fld>
            <a:endParaRPr>
              <a:latin typeface="나눔고딕" charset="0"/>
              <a:ea typeface="나눔고딕" charset="0"/>
            </a:endParaRPr>
          </a:p>
        </p:txBody>
      </p:sp>
    </p:spTree>
    <p:extLst>
      <p:ext uri="{BB962C8B-B14F-4D97-AF65-F5344CB8AC3E}">
        <p14:creationId xmlns:p14="http://schemas.microsoft.com/office/powerpoint/2010/main" val="4188838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36</a:t>
            </a:fld>
            <a:endParaRPr>
              <a:latin typeface="나눔고딕" charset="0"/>
              <a:ea typeface="나눔고딕" charset="0"/>
            </a:endParaRPr>
          </a:p>
        </p:txBody>
      </p:sp>
    </p:spTree>
    <p:extLst>
      <p:ext uri="{BB962C8B-B14F-4D97-AF65-F5344CB8AC3E}">
        <p14:creationId xmlns:p14="http://schemas.microsoft.com/office/powerpoint/2010/main" val="2154445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37</a:t>
            </a:fld>
            <a:endParaRPr>
              <a:latin typeface="나눔고딕" charset="0"/>
              <a:ea typeface="나눔고딕" charset="0"/>
            </a:endParaRPr>
          </a:p>
        </p:txBody>
      </p:sp>
    </p:spTree>
    <p:extLst>
      <p:ext uri="{BB962C8B-B14F-4D97-AF65-F5344CB8AC3E}">
        <p14:creationId xmlns:p14="http://schemas.microsoft.com/office/powerpoint/2010/main" val="1414918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38</a:t>
            </a:fld>
            <a:endParaRPr>
              <a:latin typeface="나눔고딕" charset="0"/>
              <a:ea typeface="나눔고딕" charset="0"/>
            </a:endParaRPr>
          </a:p>
        </p:txBody>
      </p:sp>
    </p:spTree>
    <p:extLst>
      <p:ext uri="{BB962C8B-B14F-4D97-AF65-F5344CB8AC3E}">
        <p14:creationId xmlns:p14="http://schemas.microsoft.com/office/powerpoint/2010/main" val="1139766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39</a:t>
            </a:fld>
            <a:endParaRPr>
              <a:latin typeface="나눔고딕" charset="0"/>
              <a:ea typeface="나눔고딕" charset="0"/>
            </a:endParaRPr>
          </a:p>
        </p:txBody>
      </p:sp>
    </p:spTree>
    <p:extLst>
      <p:ext uri="{BB962C8B-B14F-4D97-AF65-F5344CB8AC3E}">
        <p14:creationId xmlns:p14="http://schemas.microsoft.com/office/powerpoint/2010/main" val="939240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a:t>
            </a:fld>
            <a:endParaRPr>
              <a:latin typeface="나눔고딕" charset="0"/>
              <a:ea typeface="나눔고딕" charset="0"/>
            </a:endParaRPr>
          </a:p>
        </p:txBody>
      </p:sp>
    </p:spTree>
    <p:extLst>
      <p:ext uri="{BB962C8B-B14F-4D97-AF65-F5344CB8AC3E}">
        <p14:creationId xmlns:p14="http://schemas.microsoft.com/office/powerpoint/2010/main" val="3031198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40</a:t>
            </a:fld>
            <a:endParaRPr>
              <a:latin typeface="나눔고딕" charset="0"/>
              <a:ea typeface="나눔고딕" charset="0"/>
            </a:endParaRPr>
          </a:p>
        </p:txBody>
      </p:sp>
    </p:spTree>
    <p:extLst>
      <p:ext uri="{BB962C8B-B14F-4D97-AF65-F5344CB8AC3E}">
        <p14:creationId xmlns:p14="http://schemas.microsoft.com/office/powerpoint/2010/main" val="493778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41</a:t>
            </a:fld>
            <a:endParaRPr>
              <a:latin typeface="나눔고딕" charset="0"/>
              <a:ea typeface="나눔고딕" charset="0"/>
            </a:endParaRPr>
          </a:p>
        </p:txBody>
      </p:sp>
    </p:spTree>
    <p:extLst>
      <p:ext uri="{BB962C8B-B14F-4D97-AF65-F5344CB8AC3E}">
        <p14:creationId xmlns:p14="http://schemas.microsoft.com/office/powerpoint/2010/main" val="2144949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42</a:t>
            </a:fld>
            <a:endParaRPr>
              <a:latin typeface="나눔고딕" charset="0"/>
              <a:ea typeface="나눔고딕" charset="0"/>
            </a:endParaRPr>
          </a:p>
        </p:txBody>
      </p:sp>
    </p:spTree>
    <p:extLst>
      <p:ext uri="{BB962C8B-B14F-4D97-AF65-F5344CB8AC3E}">
        <p14:creationId xmlns:p14="http://schemas.microsoft.com/office/powerpoint/2010/main" val="908007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43</a:t>
            </a:fld>
            <a:endParaRPr>
              <a:latin typeface="나눔고딕" charset="0"/>
              <a:ea typeface="나눔고딕" charset="0"/>
            </a:endParaRPr>
          </a:p>
        </p:txBody>
      </p:sp>
    </p:spTree>
    <p:extLst>
      <p:ext uri="{BB962C8B-B14F-4D97-AF65-F5344CB8AC3E}">
        <p14:creationId xmlns:p14="http://schemas.microsoft.com/office/powerpoint/2010/main" val="955777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44</a:t>
            </a:fld>
            <a:endParaRPr>
              <a:latin typeface="나눔고딕" charset="0"/>
              <a:ea typeface="나눔고딕" charset="0"/>
            </a:endParaRPr>
          </a:p>
        </p:txBody>
      </p:sp>
    </p:spTree>
    <p:extLst>
      <p:ext uri="{BB962C8B-B14F-4D97-AF65-F5344CB8AC3E}">
        <p14:creationId xmlns:p14="http://schemas.microsoft.com/office/powerpoint/2010/main" val="2394452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45</a:t>
            </a:fld>
            <a:endParaRPr>
              <a:latin typeface="나눔고딕" charset="0"/>
              <a:ea typeface="나눔고딕" charset="0"/>
            </a:endParaRPr>
          </a:p>
        </p:txBody>
      </p:sp>
    </p:spTree>
    <p:extLst>
      <p:ext uri="{BB962C8B-B14F-4D97-AF65-F5344CB8AC3E}">
        <p14:creationId xmlns:p14="http://schemas.microsoft.com/office/powerpoint/2010/main" val="10951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5</a:t>
            </a:fld>
            <a:endParaRPr>
              <a:latin typeface="나눔고딕" charset="0"/>
              <a:ea typeface="나눔고딕" charset="0"/>
            </a:endParaRPr>
          </a:p>
        </p:txBody>
      </p:sp>
    </p:spTree>
    <p:extLst>
      <p:ext uri="{BB962C8B-B14F-4D97-AF65-F5344CB8AC3E}">
        <p14:creationId xmlns:p14="http://schemas.microsoft.com/office/powerpoint/2010/main" val="2415574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6</a:t>
            </a:fld>
            <a:endParaRPr>
              <a:latin typeface="나눔고딕" charset="0"/>
              <a:ea typeface="나눔고딕" charset="0"/>
            </a:endParaRPr>
          </a:p>
        </p:txBody>
      </p:sp>
    </p:spTree>
    <p:extLst>
      <p:ext uri="{BB962C8B-B14F-4D97-AF65-F5344CB8AC3E}">
        <p14:creationId xmlns:p14="http://schemas.microsoft.com/office/powerpoint/2010/main" val="69003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7</a:t>
            </a:fld>
            <a:endParaRPr>
              <a:latin typeface="나눔고딕" charset="0"/>
              <a:ea typeface="나눔고딕" charset="0"/>
            </a:endParaRPr>
          </a:p>
        </p:txBody>
      </p:sp>
    </p:spTree>
    <p:extLst>
      <p:ext uri="{BB962C8B-B14F-4D97-AF65-F5344CB8AC3E}">
        <p14:creationId xmlns:p14="http://schemas.microsoft.com/office/powerpoint/2010/main" val="3965578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8</a:t>
            </a:fld>
            <a:endParaRPr>
              <a:latin typeface="나눔고딕" charset="0"/>
              <a:ea typeface="나눔고딕" charset="0"/>
            </a:endParaRPr>
          </a:p>
        </p:txBody>
      </p:sp>
    </p:spTree>
    <p:extLst>
      <p:ext uri="{BB962C8B-B14F-4D97-AF65-F5344CB8AC3E}">
        <p14:creationId xmlns:p14="http://schemas.microsoft.com/office/powerpoint/2010/main" val="397986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9</a:t>
            </a:fld>
            <a:endParaRPr>
              <a:latin typeface="나눔고딕" charset="0"/>
              <a:ea typeface="나눔고딕" charset="0"/>
            </a:endParaRPr>
          </a:p>
        </p:txBody>
      </p:sp>
    </p:spTree>
    <p:extLst>
      <p:ext uri="{BB962C8B-B14F-4D97-AF65-F5344CB8AC3E}">
        <p14:creationId xmlns:p14="http://schemas.microsoft.com/office/powerpoint/2010/main" val="3752118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143000" y="1122680"/>
            <a:ext cx="6859270" cy="2388870"/>
          </a:xfrm>
          <a:prstGeom prst="rect">
            <a:avLst/>
          </a:prstGeom>
        </p:spPr>
        <p:txBody>
          <a:bodyPr vert="horz" wrap="square" lIns="91440" tIns="45720" rIns="91440" bIns="45720" anchor="b">
            <a:normAutofit/>
          </a:bodyPr>
          <a:lstStyle/>
          <a:p>
            <a:pPr marL="0" indent="0" latinLnBrk="0">
              <a:buFontTx/>
              <a:buNone/>
            </a:pPr>
            <a:r>
              <a:rPr sz="6000">
                <a:solidFill>
                  <a:schemeClr val="tx1"/>
                </a:solidFill>
                <a:latin typeface="맑은 고딕" charset="0"/>
                <a:ea typeface="맑은 고딕" charset="0"/>
              </a:rPr>
              <a:t>마스터</a:t>
            </a:r>
            <a:r>
              <a:rPr sz="6000">
                <a:latin typeface="나눔고딕" charset="0"/>
                <a:ea typeface="나눔고딕" charset="0"/>
              </a:rPr>
              <a:t> 제목 스타일 </a:t>
            </a:r>
            <a:r>
              <a:rPr sz="6000">
                <a:solidFill>
                  <a:schemeClr val="tx1"/>
                </a:solidFill>
                <a:latin typeface="맑은 고딕" charset="0"/>
                <a:ea typeface="맑은 고딕" charset="0"/>
              </a:rPr>
              <a:t>편집</a:t>
            </a:r>
          </a:p>
        </p:txBody>
      </p:sp>
      <p:sp>
        <p:nvSpPr>
          <p:cNvPr id="3" name="Rect 0"/>
          <p:cNvSpPr txBox="1">
            <a:spLocks noGrp="1"/>
          </p:cNvSpPr>
          <p:nvPr>
            <p:ph type="subTitle"/>
          </p:nvPr>
        </p:nvSpPr>
        <p:spPr>
          <a:xfrm>
            <a:off x="1143000" y="3602355"/>
            <a:ext cx="6859270" cy="1656080"/>
          </a:xfrm>
          <a:prstGeom prst="rect">
            <a:avLst/>
          </a:prstGeom>
        </p:spPr>
        <p:txBody>
          <a:bodyPr vert="horz" wrap="square" lIns="91440" tIns="45720" rIns="91440" bIns="45720" anchor="t">
            <a:normAutofit/>
          </a:bodyPr>
          <a:lstStyle/>
          <a:p>
            <a:pPr marL="0" indent="0" latinLnBrk="0">
              <a:buFontTx/>
              <a:buNone/>
            </a:pPr>
            <a:r>
              <a:rPr sz="2400">
                <a:solidFill>
                  <a:schemeClr val="tx1"/>
                </a:solidFill>
                <a:latin typeface="맑은 고딕" charset="0"/>
                <a:ea typeface="맑은 고딕" charset="0"/>
              </a:rPr>
              <a:t>클릭하여</a:t>
            </a:r>
            <a:r>
              <a:rPr sz="2400">
                <a:latin typeface="나눔고딕" charset="0"/>
                <a:ea typeface="나눔고딕" charset="0"/>
              </a:rPr>
              <a:t> 마스터 부제목 스타일 편집</a:t>
            </a:r>
          </a:p>
        </p:txBody>
      </p:sp>
      <p:sp>
        <p:nvSpPr>
          <p:cNvPr id="8" name="Rect 0">
            <a:extLst>
              <a:ext uri="{FF2B5EF4-FFF2-40B4-BE49-F238E27FC236}">
                <a16:creationId xmlns:a16="http://schemas.microsoft.com/office/drawing/2014/main" id="{B4599450-11FA-43F6-D7DC-E192DD759545}"/>
              </a:ext>
            </a:extLst>
          </p:cNvPr>
          <p:cNvSpPr txBox="1">
            <a:spLocks/>
          </p:cNvSpPr>
          <p:nvPr userDrawn="1"/>
        </p:nvSpPr>
        <p:spPr>
          <a:xfrm>
            <a:off x="6627609" y="6439474"/>
            <a:ext cx="2058670" cy="365760"/>
          </a:xfrm>
          <a:prstGeom prst="rect">
            <a:avLst/>
          </a:prstGeom>
        </p:spPr>
        <p:txBody>
          <a:bodyPr vert="horz" wrap="square" lIns="91440" tIns="45720" rIns="91440" bIns="45720"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latinLnBrk="0"/>
            <a:fld id="{B9320F77-B9A0-41C5-862A-B4B631284C64}" type="slidenum">
              <a:rPr lang="en-US" altLang="ko-KR" sz="1100" smtClean="0">
                <a:solidFill>
                  <a:prstClr val="black"/>
                </a:solidFill>
                <a:latin typeface="나눔고딕" charset="0"/>
                <a:ea typeface="나눔고딕" charset="0"/>
              </a:rPr>
              <a:pPr algn="ctr" latinLnBrk="0"/>
              <a:t>‹#›</a:t>
            </a:fld>
            <a:endParaRPr lang="en-US" altLang="ko-KR" sz="1400" dirty="0">
              <a:solidFill>
                <a:prstClr val="black"/>
              </a:solidFill>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629920" y="457200"/>
            <a:ext cx="2950210" cy="1601470"/>
          </a:xfrm>
          <a:prstGeom prst="rect">
            <a:avLst/>
          </a:prstGeom>
        </p:spPr>
        <p:txBody>
          <a:bodyPr vert="horz" wrap="square" lIns="91440" tIns="45720" rIns="91440" bIns="45720" anchor="b">
            <a:normAutofit/>
          </a:bodyPr>
          <a:lstStyle/>
          <a:p>
            <a:pPr marL="0" indent="0" latinLnBrk="0">
              <a:buFontTx/>
              <a:buNone/>
            </a:pPr>
            <a:r>
              <a:rPr sz="3200">
                <a:solidFill>
                  <a:schemeClr val="tx1"/>
                </a:solidFill>
                <a:latin typeface="맑은 고딕" charset="0"/>
                <a:ea typeface="맑은 고딕" charset="0"/>
              </a:rPr>
              <a:t>마스터</a:t>
            </a:r>
            <a:r>
              <a:rPr sz="3200">
                <a:latin typeface="나눔고딕" charset="0"/>
                <a:ea typeface="나눔고딕" charset="0"/>
              </a:rPr>
              <a:t> 제목 </a:t>
            </a:r>
            <a:r>
              <a:rPr sz="3200">
                <a:solidFill>
                  <a:schemeClr val="tx1"/>
                </a:solidFill>
                <a:latin typeface="맑은 고딕" charset="0"/>
                <a:ea typeface="맑은 고딕" charset="0"/>
              </a:rPr>
              <a:t>스타일</a:t>
            </a:r>
            <a:r>
              <a:rPr sz="3200">
                <a:latin typeface="나눔고딕" charset="0"/>
                <a:ea typeface="나눔고딕" charset="0"/>
              </a:rPr>
              <a:t> </a:t>
            </a:r>
            <a:r>
              <a:rPr sz="3200">
                <a:solidFill>
                  <a:schemeClr val="tx1"/>
                </a:solidFill>
                <a:latin typeface="맑은 고딕" charset="0"/>
                <a:ea typeface="맑은 고딕" charset="0"/>
              </a:rPr>
              <a:t>편집</a:t>
            </a:r>
          </a:p>
        </p:txBody>
      </p:sp>
      <p:sp>
        <p:nvSpPr>
          <p:cNvPr id="3" name="Rect 0"/>
          <p:cNvSpPr txBox="1">
            <a:spLocks noGrp="1"/>
          </p:cNvSpPr>
          <p:nvPr>
            <p:ph/>
          </p:nvPr>
        </p:nvSpPr>
        <p:spPr>
          <a:xfrm>
            <a:off x="3887470" y="987425"/>
            <a:ext cx="4630420" cy="4874260"/>
          </a:xfrm>
          <a:prstGeom prst="rect">
            <a:avLst/>
          </a:prstGeom>
        </p:spPr>
        <p:txBody>
          <a:bodyPr vert="horz" wrap="square" lIns="91440" tIns="45720" rIns="91440" bIns="45720" anchor="t">
            <a:normAutofit/>
          </a:bodyPr>
          <a:lstStyle/>
          <a:p>
            <a:pPr marL="228600" indent="-228600" latinLnBrk="0"/>
            <a:r>
              <a:rPr sz="3200">
                <a:latin typeface="나눔고딕" charset="0"/>
                <a:ea typeface="나눔고딕" charset="0"/>
              </a:rPr>
              <a:t>마스터 텍스트 스타일 </a:t>
            </a:r>
            <a:r>
              <a:rPr sz="3200">
                <a:solidFill>
                  <a:schemeClr val="tx1"/>
                </a:solidFill>
                <a:latin typeface="맑은 고딕" charset="0"/>
                <a:ea typeface="맑은 고딕" charset="0"/>
              </a:rPr>
              <a:t>편집</a:t>
            </a:r>
          </a:p>
          <a:p>
            <a:pPr marL="685800" indent="-228600" latinLnBrk="0"/>
            <a:r>
              <a:rPr sz="2800">
                <a:latin typeface="나눔고딕" charset="0"/>
                <a:ea typeface="나눔고딕" charset="0"/>
              </a:rPr>
              <a:t>둘째 수준</a:t>
            </a:r>
          </a:p>
          <a:p>
            <a:pPr marL="1143000" indent="-228600" latinLnBrk="0"/>
            <a:r>
              <a:rPr sz="2400">
                <a:latin typeface="나눔고딕" charset="0"/>
                <a:ea typeface="나눔고딕" charset="0"/>
              </a:rPr>
              <a:t>셋째 수준</a:t>
            </a:r>
          </a:p>
          <a:p>
            <a:pPr marL="1600200" indent="-228600" latinLnBrk="0"/>
            <a:r>
              <a:rPr sz="2000">
                <a:latin typeface="나눔고딕" charset="0"/>
                <a:ea typeface="나눔고딕" charset="0"/>
              </a:rPr>
              <a:t>넷째 수준</a:t>
            </a:r>
          </a:p>
          <a:p>
            <a:pPr marL="2057400" indent="-228600" latinLnBrk="0"/>
            <a:r>
              <a:rPr sz="2000">
                <a:latin typeface="나눔고딕" charset="0"/>
                <a:ea typeface="나눔고딕" charset="0"/>
              </a:rPr>
              <a:t>다섯째 수준</a:t>
            </a:r>
          </a:p>
        </p:txBody>
      </p:sp>
      <p:sp>
        <p:nvSpPr>
          <p:cNvPr id="4" name="Rect 0"/>
          <p:cNvSpPr txBox="1">
            <a:spLocks noGrp="1"/>
          </p:cNvSpPr>
          <p:nvPr>
            <p:ph type="body"/>
          </p:nvPr>
        </p:nvSpPr>
        <p:spPr>
          <a:xfrm>
            <a:off x="629920" y="2057400"/>
            <a:ext cx="2950210" cy="3812540"/>
          </a:xfrm>
          <a:prstGeom prst="rect">
            <a:avLst/>
          </a:prstGeom>
        </p:spPr>
        <p:txBody>
          <a:bodyPr vert="horz" wrap="square" lIns="91440" tIns="45720" rIns="91440" bIns="45720" anchor="t">
            <a:normAutofit/>
          </a:bodyPr>
          <a:lstStyle/>
          <a:p>
            <a:pPr marL="0" indent="0" latinLnBrk="0">
              <a:buFontTx/>
              <a:buNone/>
            </a:pPr>
            <a:r>
              <a:rPr sz="1600">
                <a:solidFill>
                  <a:schemeClr val="tx1"/>
                </a:solidFill>
                <a:latin typeface="맑은 고딕" charset="0"/>
                <a:ea typeface="맑은 고딕" charset="0"/>
              </a:rPr>
              <a:t>마스터</a:t>
            </a:r>
            <a:r>
              <a:rPr sz="1600">
                <a:latin typeface="나눔고딕" charset="0"/>
                <a:ea typeface="나눔고딕" charset="0"/>
              </a:rPr>
              <a:t> 텍스트 스타일 편집</a:t>
            </a:r>
          </a:p>
        </p:txBody>
      </p:sp>
      <p:sp>
        <p:nvSpPr>
          <p:cNvPr id="8" name="Rect 0">
            <a:extLst>
              <a:ext uri="{FF2B5EF4-FFF2-40B4-BE49-F238E27FC236}">
                <a16:creationId xmlns:a16="http://schemas.microsoft.com/office/drawing/2014/main" id="{5F8797BB-FF66-2F3C-4B4B-69E484466D56}"/>
              </a:ext>
            </a:extLst>
          </p:cNvPr>
          <p:cNvSpPr txBox="1">
            <a:spLocks/>
          </p:cNvSpPr>
          <p:nvPr userDrawn="1"/>
        </p:nvSpPr>
        <p:spPr>
          <a:xfrm>
            <a:off x="6627609" y="6439474"/>
            <a:ext cx="2058670" cy="365760"/>
          </a:xfrm>
          <a:prstGeom prst="rect">
            <a:avLst/>
          </a:prstGeom>
        </p:spPr>
        <p:txBody>
          <a:bodyPr vert="horz" wrap="square" lIns="91440" tIns="45720" rIns="91440" bIns="45720"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latinLnBrk="0"/>
            <a:fld id="{B9320F77-B9A0-41C5-862A-B4B631284C64}" type="slidenum">
              <a:rPr lang="en-US" altLang="ko-KR" sz="1100" smtClean="0">
                <a:solidFill>
                  <a:prstClr val="black"/>
                </a:solidFill>
                <a:latin typeface="나눔고딕" charset="0"/>
                <a:ea typeface="나눔고딕" charset="0"/>
              </a:rPr>
              <a:pPr algn="ctr" latinLnBrk="0"/>
              <a:t>‹#›</a:t>
            </a:fld>
            <a:endParaRPr lang="en-US" altLang="ko-KR" sz="1400" dirty="0">
              <a:solidFill>
                <a:prstClr val="black"/>
              </a:solidFill>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629920" y="457200"/>
            <a:ext cx="2950210" cy="1601470"/>
          </a:xfrm>
          <a:prstGeom prst="rect">
            <a:avLst/>
          </a:prstGeom>
        </p:spPr>
        <p:txBody>
          <a:bodyPr vert="horz" wrap="square" lIns="91440" tIns="45720" rIns="91440" bIns="45720" anchor="b">
            <a:normAutofit/>
          </a:bodyPr>
          <a:lstStyle/>
          <a:p>
            <a:pPr marL="0" indent="0" latinLnBrk="0">
              <a:buFontTx/>
              <a:buNone/>
            </a:pPr>
            <a:r>
              <a:rPr sz="3200">
                <a:solidFill>
                  <a:schemeClr val="tx1"/>
                </a:solidFill>
                <a:latin typeface="맑은 고딕" charset="0"/>
                <a:ea typeface="맑은 고딕" charset="0"/>
              </a:rPr>
              <a:t>마스터</a:t>
            </a:r>
            <a:r>
              <a:rPr sz="3200">
                <a:latin typeface="나눔고딕" charset="0"/>
                <a:ea typeface="나눔고딕" charset="0"/>
              </a:rPr>
              <a:t> 제목 </a:t>
            </a:r>
            <a:r>
              <a:rPr sz="3200">
                <a:solidFill>
                  <a:schemeClr val="tx1"/>
                </a:solidFill>
                <a:latin typeface="맑은 고딕" charset="0"/>
                <a:ea typeface="맑은 고딕" charset="0"/>
              </a:rPr>
              <a:t>스타일</a:t>
            </a:r>
            <a:r>
              <a:rPr sz="3200">
                <a:latin typeface="나눔고딕" charset="0"/>
                <a:ea typeface="나눔고딕" charset="0"/>
              </a:rPr>
              <a:t> </a:t>
            </a:r>
            <a:r>
              <a:rPr sz="3200">
                <a:solidFill>
                  <a:schemeClr val="tx1"/>
                </a:solidFill>
                <a:latin typeface="맑은 고딕" charset="0"/>
                <a:ea typeface="맑은 고딕" charset="0"/>
              </a:rPr>
              <a:t>편집</a:t>
            </a:r>
          </a:p>
        </p:txBody>
      </p:sp>
      <p:sp>
        <p:nvSpPr>
          <p:cNvPr id="3" name="Rect 0"/>
          <p:cNvSpPr txBox="1">
            <a:spLocks noGrp="1"/>
          </p:cNvSpPr>
          <p:nvPr>
            <p:ph type="pic"/>
          </p:nvPr>
        </p:nvSpPr>
        <p:spPr>
          <a:xfrm>
            <a:off x="3887470" y="987425"/>
            <a:ext cx="4630420" cy="4874260"/>
          </a:xfrm>
          <a:prstGeom prst="rect">
            <a:avLst/>
          </a:prstGeom>
        </p:spPr>
      </p:sp>
      <p:sp>
        <p:nvSpPr>
          <p:cNvPr id="4" name="Rect 0"/>
          <p:cNvSpPr txBox="1">
            <a:spLocks noGrp="1"/>
          </p:cNvSpPr>
          <p:nvPr>
            <p:ph type="body"/>
          </p:nvPr>
        </p:nvSpPr>
        <p:spPr>
          <a:xfrm>
            <a:off x="629920" y="2057400"/>
            <a:ext cx="2950210" cy="3812540"/>
          </a:xfrm>
          <a:prstGeom prst="rect">
            <a:avLst/>
          </a:prstGeom>
        </p:spPr>
        <p:txBody>
          <a:bodyPr vert="horz" wrap="square" lIns="91440" tIns="45720" rIns="91440" bIns="45720" anchor="t">
            <a:normAutofit/>
          </a:bodyPr>
          <a:lstStyle/>
          <a:p>
            <a:pPr marL="0" indent="0" latinLnBrk="0">
              <a:buFontTx/>
              <a:buNone/>
            </a:pPr>
            <a:r>
              <a:rPr sz="1600">
                <a:solidFill>
                  <a:schemeClr val="tx1"/>
                </a:solidFill>
                <a:latin typeface="맑은 고딕" charset="0"/>
                <a:ea typeface="맑은 고딕" charset="0"/>
              </a:rPr>
              <a:t>마스터</a:t>
            </a:r>
            <a:r>
              <a:rPr sz="1600">
                <a:latin typeface="나눔고딕" charset="0"/>
                <a:ea typeface="나눔고딕" charset="0"/>
              </a:rPr>
              <a:t> 텍스트 스타일 편집</a:t>
            </a:r>
          </a:p>
        </p:txBody>
      </p:sp>
      <p:sp>
        <p:nvSpPr>
          <p:cNvPr id="5" name="Rect 0"/>
          <p:cNvSpPr txBox="1">
            <a:spLocks noGrp="1"/>
          </p:cNvSpPr>
          <p:nvPr>
            <p:ph type="dt"/>
          </p:nvPr>
        </p:nvSpPr>
        <p:spPr>
          <a:xfrm>
            <a:off x="6286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ko-KR" altLang="en-US">
                <a:latin typeface="나눔고딕" charset="0"/>
                <a:ea typeface="나눔고딕" charset="0"/>
              </a:rPr>
              <a:t>2024-06-18</a:t>
            </a:fld>
            <a:endParaRPr lang="ko-KR" altLang="en-US">
              <a:latin typeface="나눔고딕" charset="0"/>
              <a:ea typeface="나눔고딕" charset="0"/>
            </a:endParaRPr>
          </a:p>
        </p:txBody>
      </p:sp>
      <p:sp>
        <p:nvSpPr>
          <p:cNvPr id="6" name="Rect 0"/>
          <p:cNvSpPr txBox="1">
            <a:spLocks noGrp="1"/>
          </p:cNvSpPr>
          <p:nvPr>
            <p:ph type="ftr"/>
          </p:nvPr>
        </p:nvSpPr>
        <p:spPr>
          <a:xfrm>
            <a:off x="3028950" y="6356350"/>
            <a:ext cx="3087370" cy="36576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64579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sz="1800">
                <a:latin typeface="나눔고딕" charset="0"/>
                <a:ea typeface="나눔고딕" charset="0"/>
              </a:rPr>
              <a:t>‹#›</a:t>
            </a:fld>
            <a:endParaRPr sz="1800">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628650" y="365125"/>
            <a:ext cx="7887969" cy="1327150"/>
          </a:xfrm>
          <a:prstGeom prst="rect">
            <a:avLst/>
          </a:prstGeom>
        </p:spPr>
        <p:txBody>
          <a:bodyPr vert="horz" wrap="square" lIns="91440" tIns="45720" rIns="91440" bIns="45720" anchor="ctr">
            <a:normAutofit/>
          </a:bodyPr>
          <a:lstStyle/>
          <a:p>
            <a:pPr marL="0" indent="0" latinLnBrk="0">
              <a:buFontTx/>
              <a:buNone/>
            </a:pPr>
            <a:r>
              <a:rPr sz="4400">
                <a:solidFill>
                  <a:schemeClr val="tx1"/>
                </a:solidFill>
                <a:latin typeface="맑은 고딕" charset="0"/>
                <a:ea typeface="맑은 고딕" charset="0"/>
              </a:rPr>
              <a:t>마스터</a:t>
            </a:r>
            <a:r>
              <a:rPr sz="4400">
                <a:latin typeface="나눔고딕" charset="0"/>
                <a:ea typeface="나눔고딕" charset="0"/>
              </a:rPr>
              <a:t> 제목 스타일 편집</a:t>
            </a:r>
          </a:p>
        </p:txBody>
      </p:sp>
      <p:sp>
        <p:nvSpPr>
          <p:cNvPr id="3" name="Rect 0"/>
          <p:cNvSpPr txBox="1">
            <a:spLocks noGrp="1"/>
          </p:cNvSpPr>
          <p:nvPr>
            <p:ph type="body" orient="vert"/>
          </p:nvPr>
        </p:nvSpPr>
        <p:spPr>
          <a:xfrm>
            <a:off x="628650" y="1825625"/>
            <a:ext cx="7887969" cy="4352290"/>
          </a:xfrm>
          <a:prstGeom prst="rect">
            <a:avLst/>
          </a:prstGeom>
        </p:spPr>
        <p:txBody>
          <a:bodyPr vert="eaVert" wrap="square" lIns="91440" tIns="45720" rIns="91440" bIns="45720" anchor="t">
            <a:normAutofit/>
          </a:bodyPr>
          <a:lstStyle/>
          <a:p>
            <a:pPr marL="228600" indent="-228600" latinLnBrk="0"/>
            <a:r>
              <a:rPr sz="2800">
                <a:latin typeface="나눔고딕" charset="0"/>
                <a:ea typeface="나눔고딕" charset="0"/>
              </a:rPr>
              <a:t>마스터 텍스트 스타일 </a:t>
            </a:r>
            <a:r>
              <a:rPr sz="2800">
                <a:solidFill>
                  <a:schemeClr val="tx1"/>
                </a:solidFill>
                <a:latin typeface="맑은 고딕" charset="0"/>
                <a:ea typeface="맑은 고딕" charset="0"/>
              </a:rPr>
              <a:t>편집</a:t>
            </a:r>
          </a:p>
          <a:p>
            <a:pPr marL="685800" indent="-228600" latinLnBrk="0"/>
            <a:r>
              <a:rPr sz="2400">
                <a:latin typeface="나눔고딕" charset="0"/>
                <a:ea typeface="나눔고딕" charset="0"/>
              </a:rPr>
              <a:t>둘째 수준</a:t>
            </a:r>
          </a:p>
          <a:p>
            <a:pPr marL="1143000" indent="-228600" latinLnBrk="0"/>
            <a:r>
              <a:rPr sz="2000">
                <a:latin typeface="나눔고딕" charset="0"/>
                <a:ea typeface="나눔고딕" charset="0"/>
              </a:rPr>
              <a:t>셋째 수준</a:t>
            </a:r>
          </a:p>
          <a:p>
            <a:pPr marL="1600200" indent="-228600" latinLnBrk="0"/>
            <a:r>
              <a:rPr sz="1800">
                <a:latin typeface="나눔고딕" charset="0"/>
                <a:ea typeface="나눔고딕" charset="0"/>
              </a:rPr>
              <a:t>넷째 수준</a:t>
            </a:r>
          </a:p>
          <a:p>
            <a:pPr marL="2057400" indent="-228600" latinLnBrk="0"/>
            <a:r>
              <a:rPr sz="1800">
                <a:latin typeface="나눔고딕" charset="0"/>
                <a:ea typeface="나눔고딕" charset="0"/>
              </a:rPr>
              <a:t>다섯째 수준</a:t>
            </a:r>
          </a:p>
        </p:txBody>
      </p:sp>
      <p:sp>
        <p:nvSpPr>
          <p:cNvPr id="4" name="Rect 0"/>
          <p:cNvSpPr txBox="1">
            <a:spLocks noGrp="1"/>
          </p:cNvSpPr>
          <p:nvPr>
            <p:ph type="dt"/>
          </p:nvPr>
        </p:nvSpPr>
        <p:spPr>
          <a:xfrm>
            <a:off x="6286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ko-KR" altLang="en-US">
                <a:latin typeface="나눔고딕" charset="0"/>
                <a:ea typeface="나눔고딕" charset="0"/>
              </a:rPr>
              <a:t>2024-06-18</a:t>
            </a:fld>
            <a:endParaRPr lang="ko-KR" altLang="en-US">
              <a:latin typeface="나눔고딕" charset="0"/>
              <a:ea typeface="나눔고딕" charset="0"/>
            </a:endParaRPr>
          </a:p>
        </p:txBody>
      </p:sp>
      <p:sp>
        <p:nvSpPr>
          <p:cNvPr id="5" name="Rect 0"/>
          <p:cNvSpPr txBox="1">
            <a:spLocks noGrp="1"/>
          </p:cNvSpPr>
          <p:nvPr>
            <p:ph type="ftr"/>
          </p:nvPr>
        </p:nvSpPr>
        <p:spPr>
          <a:xfrm>
            <a:off x="3028950" y="6356350"/>
            <a:ext cx="3087370" cy="36576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64579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sz="1800">
                <a:latin typeface="나눔고딕" charset="0"/>
                <a:ea typeface="나눔고딕" charset="0"/>
              </a:rPr>
              <a:t>‹#›</a:t>
            </a:fld>
            <a:endParaRPr sz="1800">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6543675" y="365125"/>
            <a:ext cx="1972310" cy="5812790"/>
          </a:xfrm>
          <a:prstGeom prst="rect">
            <a:avLst/>
          </a:prstGeom>
        </p:spPr>
        <p:txBody>
          <a:bodyPr vert="eaVert" wrap="square" lIns="91440" tIns="45720" rIns="91440" bIns="45720" anchor="ctr">
            <a:normAutofit/>
          </a:bodyPr>
          <a:lstStyle/>
          <a:p>
            <a:pPr marL="0" indent="0" latinLnBrk="0">
              <a:buFontTx/>
              <a:buNone/>
            </a:pPr>
            <a:r>
              <a:rPr sz="4400">
                <a:solidFill>
                  <a:schemeClr val="tx1"/>
                </a:solidFill>
                <a:latin typeface="맑은 고딕" charset="0"/>
                <a:ea typeface="맑은 고딕" charset="0"/>
              </a:rPr>
              <a:t>마스터</a:t>
            </a:r>
            <a:r>
              <a:rPr sz="4400">
                <a:latin typeface="나눔고딕" charset="0"/>
                <a:ea typeface="나눔고딕" charset="0"/>
              </a:rPr>
              <a:t> 제목 스타일 </a:t>
            </a:r>
            <a:r>
              <a:rPr sz="4400">
                <a:solidFill>
                  <a:schemeClr val="tx1"/>
                </a:solidFill>
                <a:latin typeface="맑은 고딕" charset="0"/>
                <a:ea typeface="맑은 고딕" charset="0"/>
              </a:rPr>
              <a:t>편집</a:t>
            </a:r>
          </a:p>
        </p:txBody>
      </p:sp>
      <p:sp>
        <p:nvSpPr>
          <p:cNvPr id="3" name="Rect 0"/>
          <p:cNvSpPr txBox="1">
            <a:spLocks noGrp="1"/>
          </p:cNvSpPr>
          <p:nvPr>
            <p:ph type="body" orient="vert"/>
          </p:nvPr>
        </p:nvSpPr>
        <p:spPr>
          <a:xfrm>
            <a:off x="628650" y="365125"/>
            <a:ext cx="5801360" cy="5812790"/>
          </a:xfrm>
          <a:prstGeom prst="rect">
            <a:avLst/>
          </a:prstGeom>
        </p:spPr>
        <p:txBody>
          <a:bodyPr vert="eaVert" wrap="square" lIns="91440" tIns="45720" rIns="91440" bIns="45720" anchor="t">
            <a:normAutofit/>
          </a:bodyPr>
          <a:lstStyle/>
          <a:p>
            <a:pPr marL="228600" indent="-228600" latinLnBrk="0"/>
            <a:r>
              <a:rPr sz="2800">
                <a:latin typeface="나눔고딕" charset="0"/>
                <a:ea typeface="나눔고딕" charset="0"/>
              </a:rPr>
              <a:t>마스터 텍스트 스타일 편집</a:t>
            </a:r>
          </a:p>
          <a:p>
            <a:pPr marL="685800" indent="-228600" latinLnBrk="0"/>
            <a:r>
              <a:rPr sz="2400">
                <a:latin typeface="나눔고딕" charset="0"/>
                <a:ea typeface="나눔고딕" charset="0"/>
              </a:rPr>
              <a:t>둘째 수준</a:t>
            </a:r>
          </a:p>
          <a:p>
            <a:pPr marL="1143000" indent="-228600" latinLnBrk="0"/>
            <a:r>
              <a:rPr sz="2000">
                <a:latin typeface="나눔고딕" charset="0"/>
                <a:ea typeface="나눔고딕" charset="0"/>
              </a:rPr>
              <a:t>셋째 수준</a:t>
            </a:r>
          </a:p>
          <a:p>
            <a:pPr marL="1600200" indent="-228600" latinLnBrk="0"/>
            <a:r>
              <a:rPr sz="1800">
                <a:latin typeface="나눔고딕" charset="0"/>
                <a:ea typeface="나눔고딕" charset="0"/>
              </a:rPr>
              <a:t>넷째 수준</a:t>
            </a:r>
          </a:p>
          <a:p>
            <a:pPr marL="2057400" indent="-228600" latinLnBrk="0"/>
            <a:r>
              <a:rPr sz="1800">
                <a:latin typeface="나눔고딕" charset="0"/>
                <a:ea typeface="나눔고딕" charset="0"/>
              </a:rPr>
              <a:t>다섯째 수준</a:t>
            </a:r>
          </a:p>
        </p:txBody>
      </p:sp>
      <p:sp>
        <p:nvSpPr>
          <p:cNvPr id="4" name="Rect 0"/>
          <p:cNvSpPr txBox="1">
            <a:spLocks noGrp="1"/>
          </p:cNvSpPr>
          <p:nvPr>
            <p:ph type="dt"/>
          </p:nvPr>
        </p:nvSpPr>
        <p:spPr>
          <a:xfrm>
            <a:off x="6286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ko-KR" altLang="en-US">
                <a:latin typeface="나눔고딕" charset="0"/>
                <a:ea typeface="나눔고딕" charset="0"/>
              </a:rPr>
              <a:t>2024-06-18</a:t>
            </a:fld>
            <a:endParaRPr lang="ko-KR" altLang="en-US">
              <a:latin typeface="나눔고딕" charset="0"/>
              <a:ea typeface="나눔고딕" charset="0"/>
            </a:endParaRPr>
          </a:p>
        </p:txBody>
      </p:sp>
      <p:sp>
        <p:nvSpPr>
          <p:cNvPr id="5" name="Rect 0"/>
          <p:cNvSpPr txBox="1">
            <a:spLocks noGrp="1"/>
          </p:cNvSpPr>
          <p:nvPr>
            <p:ph type="ftr"/>
          </p:nvPr>
        </p:nvSpPr>
        <p:spPr>
          <a:xfrm>
            <a:off x="3028950" y="6356350"/>
            <a:ext cx="3087370" cy="36576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64579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sz="1800">
                <a:latin typeface="나눔고딕" charset="0"/>
                <a:ea typeface="나눔고딕" charset="0"/>
              </a:rPr>
              <a:t>‹#›</a:t>
            </a:fld>
            <a:endParaRPr sz="1800">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noGrp="1"/>
          </p:cNvSpPr>
          <p:nvPr>
            <p:ph type="title"/>
          </p:nvPr>
        </p:nvSpPr>
        <p:spPr>
          <a:xfrm>
            <a:off x="628650" y="365125"/>
            <a:ext cx="7887969" cy="1327150"/>
          </a:xfrm>
          <a:prstGeom prst="rect">
            <a:avLst/>
          </a:prstGeom>
        </p:spPr>
        <p:txBody>
          <a:bodyPr vert="horz" wrap="square" lIns="91440" tIns="45720" rIns="91440" bIns="45720" anchor="ctr">
            <a:normAutofit/>
          </a:bodyPr>
          <a:lstStyle/>
          <a:p>
            <a:pPr marL="0" indent="0" latinLnBrk="0">
              <a:buFontTx/>
              <a:buNone/>
            </a:pPr>
            <a:r>
              <a:rPr sz="4400">
                <a:solidFill>
                  <a:schemeClr val="tx1"/>
                </a:solidFill>
                <a:latin typeface="맑은 고딕" charset="0"/>
                <a:ea typeface="맑은 고딕" charset="0"/>
              </a:rPr>
              <a:t>마스터</a:t>
            </a:r>
            <a:r>
              <a:rPr sz="1800">
                <a:latin typeface="나눔고딕" charset="0"/>
                <a:ea typeface="나눔고딕" charset="0"/>
              </a:rPr>
              <a:t> 제목 스타일 편집</a:t>
            </a:r>
          </a:p>
        </p:txBody>
      </p:sp>
      <p:sp>
        <p:nvSpPr>
          <p:cNvPr id="3" name="Rect 0"/>
          <p:cNvSpPr txBox="1">
            <a:spLocks noGrp="1"/>
          </p:cNvSpPr>
          <p:nvPr>
            <p:ph type="body"/>
          </p:nvPr>
        </p:nvSpPr>
        <p:spPr>
          <a:xfrm>
            <a:off x="628650" y="1825625"/>
            <a:ext cx="7887969" cy="4352290"/>
          </a:xfrm>
          <a:prstGeom prst="rect">
            <a:avLst/>
          </a:prstGeom>
        </p:spPr>
        <p:txBody>
          <a:bodyPr vert="horz" wrap="square" lIns="91440" tIns="45720" rIns="91440" bIns="45720" anchor="t">
            <a:normAutofit/>
          </a:bodyPr>
          <a:lstStyle/>
          <a:p>
            <a:pPr marL="228600" indent="-228600" latinLnBrk="0"/>
            <a:r>
              <a:rPr sz="1800">
                <a:latin typeface="나눔고딕" charset="0"/>
                <a:ea typeface="나눔고딕" charset="0"/>
              </a:rPr>
              <a:t>마스터 텍스트 스타일 편집</a:t>
            </a:r>
          </a:p>
          <a:p>
            <a:pPr marL="228600" indent="-228600" latinLnBrk="0"/>
            <a:r>
              <a:rPr sz="1800">
                <a:latin typeface="나눔고딕" charset="0"/>
                <a:ea typeface="나눔고딕" charset="0"/>
              </a:rPr>
              <a:t>둘째 수준</a:t>
            </a:r>
          </a:p>
          <a:p>
            <a:pPr marL="228600" indent="-228600" latinLnBrk="0"/>
            <a:r>
              <a:rPr sz="1800">
                <a:latin typeface="나눔고딕" charset="0"/>
                <a:ea typeface="나눔고딕" charset="0"/>
              </a:rPr>
              <a:t>셋째 수준</a:t>
            </a:r>
          </a:p>
          <a:p>
            <a:pPr marL="228600" indent="-228600" latinLnBrk="0"/>
            <a:r>
              <a:rPr sz="1800">
                <a:latin typeface="나눔고딕" charset="0"/>
                <a:ea typeface="나눔고딕" charset="0"/>
              </a:rPr>
              <a:t>넷째 수준</a:t>
            </a:r>
          </a:p>
          <a:p>
            <a:pPr marL="228600" indent="-228600" latinLnBrk="0"/>
            <a:r>
              <a:rPr sz="1800">
                <a:latin typeface="나눔고딕" charset="0"/>
                <a:ea typeface="나눔고딕" charset="0"/>
              </a:rPr>
              <a:t>다섯째 수준</a:t>
            </a:r>
          </a:p>
        </p:txBody>
      </p:sp>
      <p:pic>
        <p:nvPicPr>
          <p:cNvPr id="9" name="Picture " descr="/Users/kimdowon/Library/Group Containers/L48J367XN4.com.infraware.PolarisOffice/EngineTemp/57286/fImage741237004496.png">
            <a:extLst>
              <a:ext uri="{FF2B5EF4-FFF2-40B4-BE49-F238E27FC236}">
                <a16:creationId xmlns:a16="http://schemas.microsoft.com/office/drawing/2014/main" id="{8337E384-4FC3-E4B3-E4C5-110B4655E3A2}"/>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tretch>
            <a:fillRect/>
          </a:stretch>
        </p:blipFill>
        <p:spPr>
          <a:xfrm>
            <a:off x="132080" y="6540500"/>
            <a:ext cx="887095" cy="200660"/>
          </a:xfrm>
          <a:prstGeom prst="rect">
            <a:avLst/>
          </a:prstGeom>
          <a:noFill/>
        </p:spPr>
      </p:pic>
      <p:pic>
        <p:nvPicPr>
          <p:cNvPr id="10" name="Picture " descr="/Users/kimdowon/Library/Group Containers/L48J367XN4.com.infraware.PolarisOffice/EngineTemp/57286/fImage4006337019562.png">
            <a:extLst>
              <a:ext uri="{FF2B5EF4-FFF2-40B4-BE49-F238E27FC236}">
                <a16:creationId xmlns:a16="http://schemas.microsoft.com/office/drawing/2014/main" id="{37007059-B790-BEAE-8A21-BAED8622B56C}"/>
              </a:ext>
            </a:extLst>
          </p:cNvPr>
          <p:cNvPicPr>
            <a:picLocks noChangeAspect="1"/>
          </p:cNvPicPr>
          <p:nvPr userDrawn="1"/>
        </p:nvPicPr>
        <p:blipFill rotWithShape="1">
          <a:blip r:embed="rId8" cstate="hqprint">
            <a:extLst>
              <a:ext uri="{28A0092B-C50C-407E-A947-70E740481C1C}">
                <a14:useLocalDpi xmlns:a14="http://schemas.microsoft.com/office/drawing/2010/main"/>
              </a:ext>
            </a:extLst>
          </a:blip>
          <a:stretch>
            <a:fillRect/>
          </a:stretch>
        </p:blipFill>
        <p:spPr>
          <a:xfrm>
            <a:off x="7947660" y="6522085"/>
            <a:ext cx="1061085" cy="241300"/>
          </a:xfrm>
          <a:prstGeom prst="rect">
            <a:avLst/>
          </a:prstGeom>
          <a:noFill/>
        </p:spPr>
      </p:pic>
    </p:spTree>
  </p:cSld>
  <p:clrMap bg1="lt1" tx1="dk1" bg2="lt2" tx2="dk2" accent1="accent1" accent2="accent2" accent3="accent3" accent4="accent4" accent5="accent5" accent6="accent6" hlink="hlink" folHlink="folHlink"/>
  <p:sldLayoutIdLst>
    <p:sldLayoutId id="2147484320" r:id="rId1"/>
    <p:sldLayoutId id="2147484327" r:id="rId2"/>
    <p:sldLayoutId id="2147484328" r:id="rId3"/>
    <p:sldLayoutId id="2147484329" r:id="rId4"/>
    <p:sldLayoutId id="2147484330" r:id="rId5"/>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8.jpeg"/><Relationship Id="rId4" Type="http://schemas.openxmlformats.org/officeDocument/2006/relationships/image" Target="../media/image57.gif"/></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 descr="/Users/kimdowon/Library/Group Containers/L48J367XN4.com.infraware.PolarisOffice/EngineTemp/57286/fImage63348433311048.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0" y="0"/>
            <a:ext cx="9145270" cy="5765800"/>
          </a:xfrm>
          <a:prstGeom prst="rect">
            <a:avLst/>
          </a:prstGeom>
          <a:noFill/>
        </p:spPr>
      </p:pic>
      <p:sp>
        <p:nvSpPr>
          <p:cNvPr id="4" name="Rect 0"/>
          <p:cNvSpPr txBox="1">
            <a:spLocks/>
          </p:cNvSpPr>
          <p:nvPr/>
        </p:nvSpPr>
        <p:spPr>
          <a:xfrm>
            <a:off x="863093" y="2755770"/>
            <a:ext cx="7041515" cy="675313"/>
          </a:xfrm>
          <a:prstGeom prst="rect">
            <a:avLst/>
          </a:prstGeom>
          <a:noFill/>
          <a:ln w="0">
            <a:noFill/>
            <a:prstDash/>
          </a:ln>
        </p:spPr>
        <p:txBody>
          <a:bodyPr vert="horz" wrap="square" lIns="89535" tIns="46355" rIns="89535" bIns="46355" anchor="t">
            <a:spAutoFit/>
          </a:bodyPr>
          <a:lstStyle/>
          <a:p>
            <a:pPr marL="0" indent="0" algn="ctr" defTabSz="914400" rtl="0" eaLnBrk="1" latinLnBrk="0" hangingPunct="1">
              <a:lnSpc>
                <a:spcPct val="90000"/>
              </a:lnSpc>
              <a:buFontTx/>
              <a:buNone/>
            </a:pPr>
            <a:r>
              <a:rPr lang="ko-KR" altLang="en-US" sz="4200" b="1" spc="-70" dirty="0" err="1" smtClean="0">
                <a:solidFill>
                  <a:schemeClr val="bg1"/>
                </a:solidFill>
                <a:latin typeface="Candara" panose="020E0502030303020204" pitchFamily="34" charset="0"/>
                <a:ea typeface="Arial" charset="0"/>
              </a:rPr>
              <a:t>핵구조와</a:t>
            </a:r>
            <a:r>
              <a:rPr lang="ko-KR" altLang="en-US" sz="4200" b="1" spc="-70" dirty="0" smtClean="0">
                <a:solidFill>
                  <a:schemeClr val="bg1"/>
                </a:solidFill>
                <a:latin typeface="Candara" panose="020E0502030303020204" pitchFamily="34" charset="0"/>
                <a:ea typeface="Arial" charset="0"/>
              </a:rPr>
              <a:t> </a:t>
            </a:r>
            <a:r>
              <a:rPr lang="ko-KR" altLang="en-US" sz="4200" b="1" spc="-70" dirty="0" err="1" smtClean="0">
                <a:solidFill>
                  <a:schemeClr val="bg1"/>
                </a:solidFill>
                <a:latin typeface="Candara" panose="020E0502030303020204" pitchFamily="34" charset="0"/>
                <a:ea typeface="Arial" charset="0"/>
              </a:rPr>
              <a:t>핵력</a:t>
            </a:r>
            <a:endParaRPr lang="ko-KR" altLang="en-US" sz="4200" spc="-70" dirty="0">
              <a:solidFill>
                <a:schemeClr val="bg1"/>
              </a:solidFill>
              <a:latin typeface="Candara" panose="020E0502030303020204" pitchFamily="34" charset="0"/>
              <a:ea typeface="Arial" charset="0"/>
            </a:endParaRPr>
          </a:p>
        </p:txBody>
      </p:sp>
      <p:sp>
        <p:nvSpPr>
          <p:cNvPr id="5" name="Rect 0"/>
          <p:cNvSpPr txBox="1">
            <a:spLocks/>
          </p:cNvSpPr>
          <p:nvPr/>
        </p:nvSpPr>
        <p:spPr>
          <a:xfrm>
            <a:off x="2308670" y="4304699"/>
            <a:ext cx="4150360" cy="401955"/>
          </a:xfrm>
          <a:prstGeom prst="rect">
            <a:avLst/>
          </a:prstGeom>
          <a:noFill/>
          <a:ln w="0">
            <a:noFill/>
            <a:prstDash/>
          </a:ln>
        </p:spPr>
        <p:txBody>
          <a:bodyPr vert="horz" wrap="square" lIns="89535" tIns="46355" rIns="89535" bIns="46355" anchor="t">
            <a:spAutoFit/>
          </a:bodyPr>
          <a:lstStyle/>
          <a:p>
            <a:pPr marL="0" indent="0" algn="ctr" defTabSz="914400" rtl="0" eaLnBrk="1" latinLnBrk="0" hangingPunct="1">
              <a:buFontTx/>
              <a:buNone/>
            </a:pPr>
            <a:r>
              <a:rPr lang="ko-KR" altLang="en-US" sz="2000" b="1" dirty="0">
                <a:solidFill>
                  <a:schemeClr val="bg1"/>
                </a:solidFill>
                <a:latin typeface="Candara" panose="020E0502030303020204" pitchFamily="34" charset="0"/>
                <a:ea typeface="Arial" charset="0"/>
              </a:rPr>
              <a:t>송영호</a:t>
            </a:r>
          </a:p>
        </p:txBody>
      </p:sp>
      <p:sp>
        <p:nvSpPr>
          <p:cNvPr id="6" name="Rect 0"/>
          <p:cNvSpPr txBox="1">
            <a:spLocks/>
          </p:cNvSpPr>
          <p:nvPr/>
        </p:nvSpPr>
        <p:spPr>
          <a:xfrm>
            <a:off x="2400498" y="4706654"/>
            <a:ext cx="4150360" cy="647613"/>
          </a:xfrm>
          <a:prstGeom prst="rect">
            <a:avLst/>
          </a:prstGeom>
          <a:noFill/>
          <a:ln w="0">
            <a:noFill/>
            <a:prstDash/>
          </a:ln>
        </p:spPr>
        <p:txBody>
          <a:bodyPr vert="horz" wrap="square" lIns="89535" tIns="46355" rIns="89535" bIns="46355" anchor="t">
            <a:spAutoFit/>
          </a:bodyPr>
          <a:lstStyle/>
          <a:p>
            <a:pPr marL="0" indent="0" algn="ctr" defTabSz="914400" rtl="0" eaLnBrk="0" latinLnBrk="0" hangingPunct="0">
              <a:buFontTx/>
              <a:buNone/>
            </a:pPr>
            <a:r>
              <a:rPr lang="ko-KR" altLang="en-US" dirty="0" err="1">
                <a:solidFill>
                  <a:schemeClr val="bg1"/>
                </a:solidFill>
                <a:latin typeface="Candara" panose="020E0502030303020204" pitchFamily="34" charset="0"/>
                <a:ea typeface="Arial" charset="0"/>
              </a:rPr>
              <a:t>중이온가속기연구소</a:t>
            </a:r>
            <a:r>
              <a:rPr lang="ko-KR" altLang="en-US" dirty="0">
                <a:solidFill>
                  <a:schemeClr val="bg1"/>
                </a:solidFill>
                <a:latin typeface="Candara" panose="020E0502030303020204" pitchFamily="34" charset="0"/>
                <a:ea typeface="Arial" charset="0"/>
              </a:rPr>
              <a:t> 실험장치부</a:t>
            </a:r>
            <a:endParaRPr lang="en-US" altLang="ko-KR" dirty="0">
              <a:solidFill>
                <a:schemeClr val="bg1"/>
              </a:solidFill>
              <a:latin typeface="Candara" panose="020E0502030303020204" pitchFamily="34" charset="0"/>
              <a:ea typeface="Arial" charset="0"/>
            </a:endParaRPr>
          </a:p>
          <a:p>
            <a:pPr marL="0" indent="0" algn="ctr" defTabSz="914400" rtl="0" eaLnBrk="0" latinLnBrk="0" hangingPunct="0">
              <a:buFontTx/>
              <a:buNone/>
            </a:pPr>
            <a:r>
              <a:rPr dirty="0">
                <a:solidFill>
                  <a:schemeClr val="bg1"/>
                </a:solidFill>
                <a:latin typeface="Candara" panose="020E0502030303020204" pitchFamily="34" charset="0"/>
                <a:ea typeface="Arial" charset="0"/>
              </a:rPr>
              <a:t>Institute for </a:t>
            </a:r>
            <a:r>
              <a:rPr lang="en-US" dirty="0">
                <a:solidFill>
                  <a:schemeClr val="bg1"/>
                </a:solidFill>
                <a:latin typeface="Candara" panose="020E0502030303020204" pitchFamily="34" charset="0"/>
                <a:ea typeface="Arial" charset="0"/>
              </a:rPr>
              <a:t>Rare Isotope </a:t>
            </a:r>
            <a:r>
              <a:rPr dirty="0">
                <a:solidFill>
                  <a:schemeClr val="bg1"/>
                </a:solidFill>
                <a:latin typeface="Candara" panose="020E0502030303020204" pitchFamily="34" charset="0"/>
                <a:ea typeface="Arial" charset="0"/>
              </a:rPr>
              <a:t>Science (I</a:t>
            </a:r>
            <a:r>
              <a:rPr lang="en-US" dirty="0">
                <a:solidFill>
                  <a:schemeClr val="bg1"/>
                </a:solidFill>
                <a:latin typeface="Candara" panose="020E0502030303020204" pitchFamily="34" charset="0"/>
                <a:ea typeface="Arial" charset="0"/>
              </a:rPr>
              <a:t>RIS</a:t>
            </a:r>
            <a:r>
              <a:rPr dirty="0">
                <a:solidFill>
                  <a:schemeClr val="bg1"/>
                </a:solidFill>
                <a:latin typeface="Candara" panose="020E0502030303020204" pitchFamily="34" charset="0"/>
                <a:ea typeface="Arial" charset="0"/>
              </a:rPr>
              <a:t>)</a:t>
            </a:r>
            <a:endParaRPr lang="ko-KR" altLang="en-US" dirty="0">
              <a:solidFill>
                <a:schemeClr val="bg1"/>
              </a:solidFill>
              <a:latin typeface="Candara" panose="020E0502030303020204" pitchFamily="34" charset="0"/>
              <a:ea typeface="Arial" charset="0"/>
            </a:endParaRPr>
          </a:p>
        </p:txBody>
      </p:sp>
      <p:sp>
        <p:nvSpPr>
          <p:cNvPr id="3" name="직사각형 2">
            <a:extLst>
              <a:ext uri="{FF2B5EF4-FFF2-40B4-BE49-F238E27FC236}">
                <a16:creationId xmlns:a16="http://schemas.microsoft.com/office/drawing/2014/main" id="{DAF28B94-7EA9-8F15-D71C-2D0D3827A5A9}"/>
              </a:ext>
            </a:extLst>
          </p:cNvPr>
          <p:cNvSpPr/>
          <p:nvPr/>
        </p:nvSpPr>
        <p:spPr>
          <a:xfrm>
            <a:off x="7324532" y="6483239"/>
            <a:ext cx="503853" cy="29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86ADB5C1-84A3-470F-92E2-1089968DAC12}"/>
              </a:ext>
            </a:extLst>
          </p:cNvPr>
          <p:cNvPicPr>
            <a:picLocks noChangeAspect="1"/>
          </p:cNvPicPr>
          <p:nvPr/>
        </p:nvPicPr>
        <p:blipFill>
          <a:blip r:embed="rId4"/>
          <a:stretch>
            <a:fillRect/>
          </a:stretch>
        </p:blipFill>
        <p:spPr>
          <a:xfrm>
            <a:off x="79341" y="103786"/>
            <a:ext cx="2321157" cy="334139"/>
          </a:xfrm>
          <a:prstGeom prst="rect">
            <a:avLst/>
          </a:prstGeom>
        </p:spPr>
      </p:pic>
      <p:sp>
        <p:nvSpPr>
          <p:cNvPr id="2" name="TextBox 1">
            <a:extLst>
              <a:ext uri="{FF2B5EF4-FFF2-40B4-BE49-F238E27FC236}">
                <a16:creationId xmlns:a16="http://schemas.microsoft.com/office/drawing/2014/main" id="{7B48C1C5-2A87-4F9D-B1F2-8846AAF9BACD}"/>
              </a:ext>
            </a:extLst>
          </p:cNvPr>
          <p:cNvSpPr txBox="1"/>
          <p:nvPr/>
        </p:nvSpPr>
        <p:spPr>
          <a:xfrm>
            <a:off x="863094" y="5867400"/>
            <a:ext cx="7188706" cy="369332"/>
          </a:xfrm>
          <a:prstGeom prst="rect">
            <a:avLst/>
          </a:prstGeom>
          <a:noFill/>
        </p:spPr>
        <p:txBody>
          <a:bodyPr wrap="square" rtlCol="0">
            <a:spAutoFit/>
          </a:bodyPr>
          <a:lstStyle/>
          <a:p>
            <a:pPr algn="ctr"/>
            <a:r>
              <a:rPr lang="en-US" altLang="ko-KR" dirty="0"/>
              <a:t>2024</a:t>
            </a:r>
            <a:r>
              <a:rPr lang="ko-KR" altLang="en-US" dirty="0"/>
              <a:t>년 </a:t>
            </a:r>
            <a:r>
              <a:rPr lang="en-US" altLang="ko-KR" dirty="0"/>
              <a:t>6</a:t>
            </a:r>
            <a:r>
              <a:rPr lang="ko-KR" altLang="en-US" dirty="0" smtClean="0"/>
              <a:t>월 </a:t>
            </a:r>
            <a:r>
              <a:rPr lang="en-US" altLang="ko-KR" dirty="0" smtClean="0"/>
              <a:t>18</a:t>
            </a:r>
            <a:r>
              <a:rPr lang="ko-KR" altLang="en-US" dirty="0" smtClean="0"/>
              <a:t>일 </a:t>
            </a:r>
            <a:r>
              <a:rPr lang="ko-KR" altLang="en-US" dirty="0" err="1" smtClean="0"/>
              <a:t>전북과학고</a:t>
            </a:r>
            <a:r>
              <a:rPr lang="en-US" altLang="ko-KR" dirty="0" smtClean="0"/>
              <a:t>, online</a:t>
            </a:r>
            <a:endParaRPr lang="ko-KR"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a:solidFill>
                  <a:schemeClr val="bg1"/>
                </a:solidFill>
                <a:latin typeface="Candara" panose="020E0502030303020204" pitchFamily="34" charset="0"/>
                <a:ea typeface="Arial" charset="0"/>
              </a:rPr>
              <a:t>(</a:t>
            </a:r>
            <a:r>
              <a:rPr lang="ko-KR" altLang="en-US" sz="2500" b="1" spc="-20" dirty="0">
                <a:solidFill>
                  <a:schemeClr val="bg1"/>
                </a:solidFill>
                <a:latin typeface="Candara" panose="020E0502030303020204" pitchFamily="34" charset="0"/>
                <a:ea typeface="Arial" charset="0"/>
              </a:rPr>
              <a:t>희귀</a:t>
            </a:r>
            <a:r>
              <a:rPr lang="en-US" altLang="ko-KR" sz="2500" b="1" spc="-20" dirty="0">
                <a:solidFill>
                  <a:schemeClr val="bg1"/>
                </a:solidFill>
                <a:latin typeface="Candara" panose="020E0502030303020204" pitchFamily="34" charset="0"/>
                <a:ea typeface="Arial" charset="0"/>
              </a:rPr>
              <a:t>)</a:t>
            </a:r>
            <a:r>
              <a:rPr lang="ko-KR" altLang="en-US" sz="2500" b="1" spc="-20" dirty="0">
                <a:solidFill>
                  <a:schemeClr val="bg1"/>
                </a:solidFill>
                <a:latin typeface="Candara" panose="020E0502030303020204" pitchFamily="34" charset="0"/>
                <a:ea typeface="Arial" charset="0"/>
              </a:rPr>
              <a:t>동위원소</a:t>
            </a:r>
            <a:r>
              <a:rPr lang="en-US" altLang="ko-KR" sz="2500" b="1" spc="-20" dirty="0">
                <a:solidFill>
                  <a:schemeClr val="bg1"/>
                </a:solidFill>
                <a:latin typeface="Candara" panose="020E0502030303020204" pitchFamily="34" charset="0"/>
                <a:ea typeface="Arial" charset="0"/>
              </a:rPr>
              <a:t>, rare</a:t>
            </a:r>
            <a:r>
              <a:rPr lang="ko-KR" altLang="en-US" sz="2500" b="1" spc="-20" dirty="0">
                <a:solidFill>
                  <a:schemeClr val="bg1"/>
                </a:solidFill>
                <a:latin typeface="Candara" panose="020E0502030303020204" pitchFamily="34" charset="0"/>
                <a:ea typeface="Arial" charset="0"/>
              </a:rPr>
              <a:t> </a:t>
            </a:r>
            <a:r>
              <a:rPr lang="en-US" altLang="ko-KR" sz="2500" b="1" spc="-20" dirty="0">
                <a:solidFill>
                  <a:schemeClr val="bg1"/>
                </a:solidFill>
                <a:latin typeface="Candara" panose="020E0502030303020204" pitchFamily="34" charset="0"/>
                <a:ea typeface="Arial" charset="0"/>
              </a:rPr>
              <a:t>isotopes</a:t>
            </a:r>
            <a:endParaRPr lang="ko-KR" altLang="en-US" sz="2500" spc="-20" dirty="0">
              <a:solidFill>
                <a:schemeClr val="bg1"/>
              </a:solidFill>
              <a:latin typeface="Candara" panose="020E0502030303020204" pitchFamily="34" charset="0"/>
              <a:ea typeface="Arial" charset="0"/>
            </a:endParaRPr>
          </a:p>
        </p:txBody>
      </p:sp>
      <p:sp>
        <p:nvSpPr>
          <p:cNvPr id="15" name="TextBox 14">
            <a:extLst>
              <a:ext uri="{FF2B5EF4-FFF2-40B4-BE49-F238E27FC236}">
                <a16:creationId xmlns:a16="http://schemas.microsoft.com/office/drawing/2014/main" id="{0EF3A888-8C94-4AD7-987E-2E78D2C2A2D9}"/>
              </a:ext>
            </a:extLst>
          </p:cNvPr>
          <p:cNvSpPr txBox="1"/>
          <p:nvPr/>
        </p:nvSpPr>
        <p:spPr>
          <a:xfrm>
            <a:off x="345053" y="1764532"/>
            <a:ext cx="1041296" cy="553998"/>
          </a:xfrm>
          <a:prstGeom prst="rect">
            <a:avLst/>
          </a:prstGeom>
          <a:noFill/>
        </p:spPr>
        <p:txBody>
          <a:bodyPr wrap="square" rtlCol="0">
            <a:spAutoFit/>
          </a:bodyPr>
          <a:lstStyle/>
          <a:p>
            <a:r>
              <a:rPr lang="ko-KR" altLang="en-US" dirty="0">
                <a:solidFill>
                  <a:schemeClr val="bg1"/>
                </a:solidFill>
              </a:rPr>
              <a:t>태양</a:t>
            </a:r>
            <a:endParaRPr lang="en-US" altLang="ko-KR" dirty="0">
              <a:solidFill>
                <a:schemeClr val="bg1"/>
              </a:solidFill>
            </a:endParaRPr>
          </a:p>
          <a:p>
            <a:r>
              <a:rPr lang="en-US" altLang="ko-KR" sz="1200" i="1" dirty="0">
                <a:solidFill>
                  <a:schemeClr val="bg1"/>
                </a:solidFill>
              </a:rPr>
              <a:t>NASA</a:t>
            </a:r>
            <a:endParaRPr lang="ko-KR" altLang="en-US" sz="1200" i="1" dirty="0">
              <a:solidFill>
                <a:schemeClr val="bg1"/>
              </a:solidFill>
            </a:endParaRPr>
          </a:p>
        </p:txBody>
      </p:sp>
      <p:pic>
        <p:nvPicPr>
          <p:cNvPr id="20" name="그림 19">
            <a:extLst>
              <a:ext uri="{FF2B5EF4-FFF2-40B4-BE49-F238E27FC236}">
                <a16:creationId xmlns:a16="http://schemas.microsoft.com/office/drawing/2014/main" id="{D9C0CDEA-5AB9-421A-BCD6-96181165C09F}"/>
              </a:ext>
            </a:extLst>
          </p:cNvPr>
          <p:cNvPicPr>
            <a:picLocks noChangeAspect="1"/>
          </p:cNvPicPr>
          <p:nvPr/>
        </p:nvPicPr>
        <p:blipFill>
          <a:blip r:embed="rId4"/>
          <a:stretch>
            <a:fillRect/>
          </a:stretch>
        </p:blipFill>
        <p:spPr>
          <a:xfrm>
            <a:off x="153879" y="2186249"/>
            <a:ext cx="8839966" cy="4549534"/>
          </a:xfrm>
          <a:prstGeom prst="rect">
            <a:avLst/>
          </a:prstGeom>
        </p:spPr>
      </p:pic>
      <p:sp>
        <p:nvSpPr>
          <p:cNvPr id="26" name="직사각형 25">
            <a:extLst>
              <a:ext uri="{FF2B5EF4-FFF2-40B4-BE49-F238E27FC236}">
                <a16:creationId xmlns:a16="http://schemas.microsoft.com/office/drawing/2014/main" id="{114F238B-CC1C-4A42-A799-1CA1B2C9A983}"/>
              </a:ext>
            </a:extLst>
          </p:cNvPr>
          <p:cNvSpPr/>
          <p:nvPr/>
        </p:nvSpPr>
        <p:spPr>
          <a:xfrm>
            <a:off x="8353069" y="6352312"/>
            <a:ext cx="647457" cy="283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3E06FEA9-FD3F-4F9A-B2C1-BC9C1E3B396D}"/>
              </a:ext>
            </a:extLst>
          </p:cNvPr>
          <p:cNvSpPr txBox="1"/>
          <p:nvPr/>
        </p:nvSpPr>
        <p:spPr>
          <a:xfrm>
            <a:off x="2626699" y="6337198"/>
            <a:ext cx="5841580" cy="369332"/>
          </a:xfrm>
          <a:prstGeom prst="rect">
            <a:avLst/>
          </a:prstGeom>
          <a:noFill/>
        </p:spPr>
        <p:txBody>
          <a:bodyPr wrap="square" rtlCol="0">
            <a:spAutoFit/>
          </a:bodyPr>
          <a:lstStyle/>
          <a:p>
            <a:r>
              <a:rPr lang="ko-KR" altLang="en-US" dirty="0"/>
              <a:t>수소동위원소에만 다른 이름이 붙어 있음</a:t>
            </a:r>
          </a:p>
        </p:txBody>
      </p:sp>
      <p:pic>
        <p:nvPicPr>
          <p:cNvPr id="16" name="그림 15">
            <a:extLst>
              <a:ext uri="{FF2B5EF4-FFF2-40B4-BE49-F238E27FC236}">
                <a16:creationId xmlns:a16="http://schemas.microsoft.com/office/drawing/2014/main" id="{C19B442D-3966-44DA-B161-79D5E6E916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3" y="677844"/>
            <a:ext cx="2118330" cy="1576431"/>
          </a:xfrm>
          <a:prstGeom prst="rect">
            <a:avLst/>
          </a:prstGeom>
        </p:spPr>
      </p:pic>
      <p:sp>
        <p:nvSpPr>
          <p:cNvPr id="3" name="TextBox 2">
            <a:extLst>
              <a:ext uri="{FF2B5EF4-FFF2-40B4-BE49-F238E27FC236}">
                <a16:creationId xmlns:a16="http://schemas.microsoft.com/office/drawing/2014/main" id="{AECE2231-8F70-40F5-89DB-0F2E04ECC787}"/>
              </a:ext>
            </a:extLst>
          </p:cNvPr>
          <p:cNvSpPr txBox="1"/>
          <p:nvPr/>
        </p:nvSpPr>
        <p:spPr>
          <a:xfrm>
            <a:off x="1954440" y="1937784"/>
            <a:ext cx="1602089" cy="380746"/>
          </a:xfrm>
          <a:prstGeom prst="rect">
            <a:avLst/>
          </a:prstGeom>
          <a:noFill/>
        </p:spPr>
        <p:txBody>
          <a:bodyPr wrap="square" rtlCol="0">
            <a:spAutoFit/>
          </a:bodyPr>
          <a:lstStyle/>
          <a:p>
            <a:r>
              <a:rPr lang="ko-KR" altLang="en-US" dirty="0"/>
              <a:t>원자핵</a:t>
            </a:r>
          </a:p>
        </p:txBody>
      </p:sp>
      <p:sp>
        <p:nvSpPr>
          <p:cNvPr id="5" name="TextBox 4">
            <a:extLst>
              <a:ext uri="{FF2B5EF4-FFF2-40B4-BE49-F238E27FC236}">
                <a16:creationId xmlns:a16="http://schemas.microsoft.com/office/drawing/2014/main" id="{FEFE1120-9A84-478C-AC09-49CF68D0A645}"/>
              </a:ext>
            </a:extLst>
          </p:cNvPr>
          <p:cNvSpPr txBox="1"/>
          <p:nvPr/>
        </p:nvSpPr>
        <p:spPr>
          <a:xfrm>
            <a:off x="1954440" y="780032"/>
            <a:ext cx="7196651" cy="461665"/>
          </a:xfrm>
          <a:prstGeom prst="rect">
            <a:avLst/>
          </a:prstGeom>
          <a:noFill/>
        </p:spPr>
        <p:txBody>
          <a:bodyPr wrap="square" rtlCol="0">
            <a:spAutoFit/>
          </a:bodyPr>
          <a:lstStyle/>
          <a:p>
            <a:r>
              <a:rPr lang="ko-KR" altLang="en-US" sz="2400" b="1" dirty="0"/>
              <a:t>원자</a:t>
            </a:r>
            <a:r>
              <a:rPr lang="en-US" altLang="ko-KR" sz="2400" b="1" dirty="0"/>
              <a:t>/</a:t>
            </a:r>
            <a:r>
              <a:rPr lang="ko-KR" altLang="en-US" sz="2400" b="1" dirty="0"/>
              <a:t>원소</a:t>
            </a:r>
            <a:r>
              <a:rPr lang="ko-KR" altLang="en-US" dirty="0"/>
              <a:t> </a:t>
            </a:r>
          </a:p>
        </p:txBody>
      </p:sp>
      <p:cxnSp>
        <p:nvCxnSpPr>
          <p:cNvPr id="8" name="직선 화살표 연결선 7">
            <a:extLst>
              <a:ext uri="{FF2B5EF4-FFF2-40B4-BE49-F238E27FC236}">
                <a16:creationId xmlns:a16="http://schemas.microsoft.com/office/drawing/2014/main" id="{47D3E20A-2BE5-42E7-82A1-5CB04590419A}"/>
              </a:ext>
            </a:extLst>
          </p:cNvPr>
          <p:cNvCxnSpPr/>
          <p:nvPr/>
        </p:nvCxnSpPr>
        <p:spPr>
          <a:xfrm flipH="1" flipV="1">
            <a:off x="1488734" y="1584537"/>
            <a:ext cx="597005" cy="43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EE9AC6-7457-438D-AB30-FB94E07F733E}"/>
              </a:ext>
            </a:extLst>
          </p:cNvPr>
          <p:cNvSpPr txBox="1"/>
          <p:nvPr/>
        </p:nvSpPr>
        <p:spPr>
          <a:xfrm>
            <a:off x="2569865" y="1458498"/>
            <a:ext cx="1067904" cy="369332"/>
          </a:xfrm>
          <a:prstGeom prst="rect">
            <a:avLst/>
          </a:prstGeom>
          <a:noFill/>
        </p:spPr>
        <p:txBody>
          <a:bodyPr wrap="square" rtlCol="0">
            <a:spAutoFit/>
          </a:bodyPr>
          <a:lstStyle/>
          <a:p>
            <a:r>
              <a:rPr lang="ko-KR" altLang="en-US" dirty="0"/>
              <a:t>전자</a:t>
            </a:r>
          </a:p>
        </p:txBody>
      </p:sp>
      <p:cxnSp>
        <p:nvCxnSpPr>
          <p:cNvPr id="30" name="직선 화살표 연결선 29">
            <a:extLst>
              <a:ext uri="{FF2B5EF4-FFF2-40B4-BE49-F238E27FC236}">
                <a16:creationId xmlns:a16="http://schemas.microsoft.com/office/drawing/2014/main" id="{ECE407C8-3900-4A6F-A547-C1C470DD5D93}"/>
              </a:ext>
            </a:extLst>
          </p:cNvPr>
          <p:cNvCxnSpPr>
            <a:cxnSpLocks/>
            <a:stCxn id="9" idx="1"/>
          </p:cNvCxnSpPr>
          <p:nvPr/>
        </p:nvCxnSpPr>
        <p:spPr>
          <a:xfrm flipH="1" flipV="1">
            <a:off x="2095183" y="1458262"/>
            <a:ext cx="474682" cy="184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57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spc="-20" dirty="0" smtClean="0">
                <a:solidFill>
                  <a:schemeClr val="bg1"/>
                </a:solidFill>
                <a:latin typeface="Candara" panose="020E0502030303020204" pitchFamily="34" charset="0"/>
                <a:ea typeface="Arial" charset="0"/>
              </a:rPr>
              <a:t>주기율표</a:t>
            </a:r>
            <a:endParaRPr lang="ko-KR" altLang="en-US" sz="2500" spc="-20" dirty="0">
              <a:solidFill>
                <a:schemeClr val="bg1"/>
              </a:solidFill>
              <a:latin typeface="Candara" panose="020E0502030303020204" pitchFamily="34" charset="0"/>
              <a:ea typeface="Arial" charset="0"/>
            </a:endParaRPr>
          </a:p>
        </p:txBody>
      </p:sp>
      <p:grpSp>
        <p:nvGrpSpPr>
          <p:cNvPr id="17" name="그룹 16">
            <a:extLst>
              <a:ext uri="{FF2B5EF4-FFF2-40B4-BE49-F238E27FC236}">
                <a16:creationId xmlns:a16="http://schemas.microsoft.com/office/drawing/2014/main" id="{B587F997-EF7D-48CD-901C-5836AF12D0D1}"/>
              </a:ext>
            </a:extLst>
          </p:cNvPr>
          <p:cNvGrpSpPr/>
          <p:nvPr/>
        </p:nvGrpSpPr>
        <p:grpSpPr>
          <a:xfrm>
            <a:off x="373136" y="1089890"/>
            <a:ext cx="8466063" cy="4368801"/>
            <a:chOff x="28576" y="1663238"/>
            <a:chExt cx="7291004" cy="3700305"/>
          </a:xfrm>
        </p:grpSpPr>
        <p:pic>
          <p:nvPicPr>
            <p:cNvPr id="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583" t="6045" r="2878" b="9890"/>
            <a:stretch/>
          </p:blipFill>
          <p:spPr bwMode="auto">
            <a:xfrm>
              <a:off x="28576" y="1663238"/>
              <a:ext cx="7291004" cy="3700305"/>
            </a:xfrm>
            <a:prstGeom prst="rect">
              <a:avLst/>
            </a:prstGeom>
            <a:noFill/>
            <a:ln w="9525">
              <a:solidFill>
                <a:schemeClr val="tx1"/>
              </a:solidFill>
              <a:miter lim="800000"/>
              <a:headEnd/>
              <a:tailEnd/>
            </a:ln>
            <a:effectLst>
              <a:outerShdw blurRad="4572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9" name="직사각형 18"/>
            <p:cNvSpPr/>
            <p:nvPr/>
          </p:nvSpPr>
          <p:spPr>
            <a:xfrm>
              <a:off x="5042647" y="4068408"/>
              <a:ext cx="387275" cy="36307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1" name="직사각형 20"/>
            <p:cNvSpPr/>
            <p:nvPr/>
          </p:nvSpPr>
          <p:spPr>
            <a:xfrm>
              <a:off x="5418204" y="2941738"/>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2" name="직사각형 21"/>
            <p:cNvSpPr/>
            <p:nvPr/>
          </p:nvSpPr>
          <p:spPr>
            <a:xfrm>
              <a:off x="3902725" y="4984348"/>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3" name="직사각형 22"/>
            <p:cNvSpPr/>
            <p:nvPr/>
          </p:nvSpPr>
          <p:spPr>
            <a:xfrm>
              <a:off x="5032269" y="2943079"/>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4" name="직사각형 23"/>
            <p:cNvSpPr/>
            <p:nvPr/>
          </p:nvSpPr>
          <p:spPr>
            <a:xfrm>
              <a:off x="1264417" y="2935010"/>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5" name="직사각형 24"/>
            <p:cNvSpPr/>
            <p:nvPr/>
          </p:nvSpPr>
          <p:spPr>
            <a:xfrm>
              <a:off x="6169900" y="3693433"/>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8" name="직사각형 27"/>
            <p:cNvSpPr/>
            <p:nvPr/>
          </p:nvSpPr>
          <p:spPr>
            <a:xfrm>
              <a:off x="499279" y="4073980"/>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6" name="TextBox 5"/>
          <p:cNvSpPr txBox="1"/>
          <p:nvPr/>
        </p:nvSpPr>
        <p:spPr>
          <a:xfrm>
            <a:off x="729673" y="5763491"/>
            <a:ext cx="7928552" cy="369332"/>
          </a:xfrm>
          <a:prstGeom prst="rect">
            <a:avLst/>
          </a:prstGeom>
          <a:noFill/>
        </p:spPr>
        <p:txBody>
          <a:bodyPr wrap="square" rtlCol="0">
            <a:spAutoFit/>
          </a:bodyPr>
          <a:lstStyle/>
          <a:p>
            <a:r>
              <a:rPr lang="ko-KR" altLang="en-US" dirty="0" smtClean="0"/>
              <a:t>원소의 화학적 성질 </a:t>
            </a:r>
            <a:r>
              <a:rPr lang="en-US" altLang="ko-KR" dirty="0" smtClean="0"/>
              <a:t>= </a:t>
            </a:r>
            <a:r>
              <a:rPr lang="ko-KR" altLang="en-US" dirty="0" smtClean="0"/>
              <a:t>전자의 수 </a:t>
            </a:r>
            <a:r>
              <a:rPr lang="en-US" altLang="ko-KR" dirty="0" smtClean="0"/>
              <a:t>= </a:t>
            </a:r>
            <a:r>
              <a:rPr lang="ko-KR" altLang="en-US" dirty="0" smtClean="0"/>
              <a:t>양성자의 수 </a:t>
            </a:r>
            <a:endParaRPr lang="en-US" dirty="0"/>
          </a:p>
        </p:txBody>
      </p:sp>
    </p:spTree>
    <p:extLst>
      <p:ext uri="{BB962C8B-B14F-4D97-AF65-F5344CB8AC3E}">
        <p14:creationId xmlns:p14="http://schemas.microsoft.com/office/powerpoint/2010/main" val="2265826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latinLnBrk="0"/>
            <a:r>
              <a:rPr lang="ko-KR" altLang="en-US" sz="2500" b="1" spc="-20" dirty="0" err="1">
                <a:solidFill>
                  <a:schemeClr val="bg1"/>
                </a:solidFill>
                <a:latin typeface="Candara" panose="020E0502030303020204" pitchFamily="34" charset="0"/>
                <a:ea typeface="Arial" charset="0"/>
              </a:rPr>
              <a:t>핵도표</a:t>
            </a:r>
            <a:endParaRPr lang="ko-KR" altLang="en-US" sz="2500" b="1" spc="-20" dirty="0">
              <a:solidFill>
                <a:schemeClr val="bg1"/>
              </a:solidFill>
              <a:latin typeface="Candara" panose="020E0502030303020204" pitchFamily="34" charset="0"/>
              <a:ea typeface="Arial" charset="0"/>
            </a:endParaRPr>
          </a:p>
        </p:txBody>
      </p:sp>
      <p:pic>
        <p:nvPicPr>
          <p:cNvPr id="33" name="Picture 2" descr="https://www.nuclear-power.net/wp-content/uploads/2014/12/nuclide_char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941"/>
          <a:stretch/>
        </p:blipFill>
        <p:spPr bwMode="auto">
          <a:xfrm>
            <a:off x="666289" y="682909"/>
            <a:ext cx="6630438" cy="406859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직선 화살표 연결선 33"/>
          <p:cNvCxnSpPr/>
          <p:nvPr/>
        </p:nvCxnSpPr>
        <p:spPr>
          <a:xfrm>
            <a:off x="994517" y="5004189"/>
            <a:ext cx="19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p:cNvSpPr/>
          <p:nvPr/>
        </p:nvSpPr>
        <p:spPr>
          <a:xfrm>
            <a:off x="1802997" y="4701144"/>
            <a:ext cx="1245854" cy="300082"/>
          </a:xfrm>
          <a:prstGeom prst="rect">
            <a:avLst/>
          </a:prstGeom>
        </p:spPr>
        <p:txBody>
          <a:bodyPr wrap="none">
            <a:spAutoFit/>
          </a:bodyPr>
          <a:lstStyle/>
          <a:p>
            <a:r>
              <a:rPr lang="ko-KR" altLang="en-US" sz="1350" dirty="0">
                <a:solidFill>
                  <a:srgbClr val="000000"/>
                </a:solidFill>
              </a:rPr>
              <a:t>중성자 개수 </a:t>
            </a:r>
            <a:r>
              <a:rPr lang="en-US" altLang="ko-KR" sz="1350" dirty="0">
                <a:solidFill>
                  <a:srgbClr val="000000"/>
                </a:solidFill>
              </a:rPr>
              <a:t>N</a:t>
            </a:r>
            <a:endParaRPr lang="ko-KR" altLang="en-US" sz="1350" dirty="0"/>
          </a:p>
        </p:txBody>
      </p:sp>
      <p:cxnSp>
        <p:nvCxnSpPr>
          <p:cNvPr id="36" name="직선 화살표 연결선 35"/>
          <p:cNvCxnSpPr/>
          <p:nvPr/>
        </p:nvCxnSpPr>
        <p:spPr>
          <a:xfrm flipV="1">
            <a:off x="758654" y="3353290"/>
            <a:ext cx="0" cy="13837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p:cNvSpPr/>
          <p:nvPr/>
        </p:nvSpPr>
        <p:spPr>
          <a:xfrm>
            <a:off x="90104" y="2925088"/>
            <a:ext cx="1181734" cy="300082"/>
          </a:xfrm>
          <a:prstGeom prst="rect">
            <a:avLst/>
          </a:prstGeom>
        </p:spPr>
        <p:txBody>
          <a:bodyPr wrap="none">
            <a:spAutoFit/>
          </a:bodyPr>
          <a:lstStyle/>
          <a:p>
            <a:r>
              <a:rPr lang="ko-KR" altLang="en-US" sz="1350" dirty="0">
                <a:solidFill>
                  <a:srgbClr val="000000"/>
                </a:solidFill>
              </a:rPr>
              <a:t>양성자개수 </a:t>
            </a:r>
            <a:r>
              <a:rPr lang="en-US" altLang="ko-KR" sz="1350" dirty="0">
                <a:solidFill>
                  <a:srgbClr val="000000"/>
                </a:solidFill>
              </a:rPr>
              <a:t>Z</a:t>
            </a:r>
            <a:endParaRPr lang="ko-KR" altLang="en-US" sz="1350" dirty="0"/>
          </a:p>
        </p:txBody>
      </p:sp>
      <p:sp>
        <p:nvSpPr>
          <p:cNvPr id="12" name="TextBox 11"/>
          <p:cNvSpPr txBox="1"/>
          <p:nvPr/>
        </p:nvSpPr>
        <p:spPr>
          <a:xfrm>
            <a:off x="210866" y="5298136"/>
            <a:ext cx="3500582" cy="369332"/>
          </a:xfrm>
          <a:prstGeom prst="rect">
            <a:avLst/>
          </a:prstGeom>
          <a:noFill/>
        </p:spPr>
        <p:txBody>
          <a:bodyPr wrap="square" rtlCol="0">
            <a:spAutoFit/>
          </a:bodyPr>
          <a:lstStyle/>
          <a:p>
            <a:r>
              <a:rPr lang="ko-KR" altLang="en-US" dirty="0" err="1" smtClean="0"/>
              <a:t>핵자수</a:t>
            </a:r>
            <a:r>
              <a:rPr lang="ko-KR" altLang="en-US" dirty="0" smtClean="0"/>
              <a:t> </a:t>
            </a:r>
            <a:r>
              <a:rPr lang="en-US" altLang="ko-KR" dirty="0" smtClean="0"/>
              <a:t>= </a:t>
            </a:r>
            <a:r>
              <a:rPr lang="ko-KR" altLang="en-US" dirty="0" smtClean="0"/>
              <a:t>양성자의 수 </a:t>
            </a:r>
            <a:r>
              <a:rPr lang="en-US" altLang="ko-KR" dirty="0" smtClean="0"/>
              <a:t>+ </a:t>
            </a:r>
            <a:r>
              <a:rPr lang="ko-KR" altLang="en-US" dirty="0" smtClean="0"/>
              <a:t>중성자 수 </a:t>
            </a:r>
            <a:endParaRPr lang="en-US" dirty="0"/>
          </a:p>
        </p:txBody>
      </p:sp>
      <p:sp>
        <p:nvSpPr>
          <p:cNvPr id="13" name="TextBox 12">
            <a:extLst>
              <a:ext uri="{FF2B5EF4-FFF2-40B4-BE49-F238E27FC236}">
                <a16:creationId xmlns:a16="http://schemas.microsoft.com/office/drawing/2014/main" id="{68CFCC76-5246-4F84-82B7-EB0F5706C0C7}"/>
              </a:ext>
            </a:extLst>
          </p:cNvPr>
          <p:cNvSpPr txBox="1"/>
          <p:nvPr/>
        </p:nvSpPr>
        <p:spPr>
          <a:xfrm>
            <a:off x="4333494" y="5178716"/>
            <a:ext cx="4667833" cy="954107"/>
          </a:xfrm>
          <a:prstGeom prst="rect">
            <a:avLst/>
          </a:prstGeom>
          <a:noFill/>
        </p:spPr>
        <p:txBody>
          <a:bodyPr wrap="square" rtlCol="0">
            <a:spAutoFit/>
          </a:bodyPr>
          <a:lstStyle/>
          <a:p>
            <a:pPr marL="285750" indent="-285750">
              <a:buFontTx/>
              <a:buChar char="-"/>
            </a:pPr>
            <a:r>
              <a:rPr lang="en-US" altLang="ko-KR" sz="1400" dirty="0"/>
              <a:t>90(</a:t>
            </a:r>
            <a:r>
              <a:rPr lang="ko-KR" altLang="en-US" sz="1400" dirty="0"/>
              <a:t>자연산</a:t>
            </a:r>
            <a:r>
              <a:rPr lang="en-US" altLang="ko-KR" sz="1400" dirty="0"/>
              <a:t>) + 339(</a:t>
            </a:r>
            <a:r>
              <a:rPr lang="ko-KR" altLang="en-US" sz="1400" dirty="0"/>
              <a:t>동위원소</a:t>
            </a:r>
            <a:r>
              <a:rPr lang="en-US" altLang="ko-KR" sz="1400" dirty="0"/>
              <a:t>), </a:t>
            </a:r>
            <a:r>
              <a:rPr lang="ko-KR" altLang="en-US" sz="1400" dirty="0"/>
              <a:t>약 </a:t>
            </a:r>
            <a:r>
              <a:rPr lang="en-US" altLang="ko-KR" sz="1400" dirty="0"/>
              <a:t>254</a:t>
            </a:r>
            <a:r>
              <a:rPr lang="ko-KR" altLang="en-US" sz="1400" dirty="0"/>
              <a:t>개의 안정동위원소</a:t>
            </a:r>
            <a:endParaRPr lang="en-US" altLang="ko-KR" sz="1400" dirty="0"/>
          </a:p>
          <a:p>
            <a:pPr marL="285750" indent="-285750">
              <a:buFontTx/>
              <a:buChar char="-"/>
            </a:pPr>
            <a:r>
              <a:rPr lang="ko-KR" altLang="en-US" sz="1400" dirty="0"/>
              <a:t>인공동위원소 </a:t>
            </a:r>
            <a:r>
              <a:rPr lang="en-US" altLang="ko-KR" sz="1400" dirty="0"/>
              <a:t>3000</a:t>
            </a:r>
            <a:r>
              <a:rPr lang="ko-KR" altLang="en-US" sz="1400" dirty="0"/>
              <a:t>여개</a:t>
            </a:r>
            <a:endParaRPr lang="en-US" altLang="ko-KR" sz="1400" dirty="0"/>
          </a:p>
          <a:p>
            <a:pPr marL="285750" indent="-285750">
              <a:buFontTx/>
              <a:buChar char="-"/>
            </a:pPr>
            <a:r>
              <a:rPr lang="ko-KR" altLang="en-US" sz="1400" dirty="0" err="1"/>
              <a:t>미발견</a:t>
            </a:r>
            <a:r>
              <a:rPr lang="ko-KR" altLang="en-US" sz="1400" dirty="0"/>
              <a:t> 약 </a:t>
            </a:r>
            <a:r>
              <a:rPr lang="en-US" altLang="ko-KR" sz="1400" dirty="0"/>
              <a:t>4000</a:t>
            </a:r>
            <a:r>
              <a:rPr lang="ko-KR" altLang="en-US" sz="1400" dirty="0"/>
              <a:t>여개 예상</a:t>
            </a:r>
          </a:p>
        </p:txBody>
      </p:sp>
      <p:pic>
        <p:nvPicPr>
          <p:cNvPr id="14" name="그림 13">
            <a:extLst>
              <a:ext uri="{FF2B5EF4-FFF2-40B4-BE49-F238E27FC236}">
                <a16:creationId xmlns:a16="http://schemas.microsoft.com/office/drawing/2014/main" id="{D9C0CDEA-5AB9-421A-BCD6-96181165C09F}"/>
              </a:ext>
            </a:extLst>
          </p:cNvPr>
          <p:cNvPicPr>
            <a:picLocks noChangeAspect="1"/>
          </p:cNvPicPr>
          <p:nvPr/>
        </p:nvPicPr>
        <p:blipFill rotWithShape="1">
          <a:blip r:embed="rId5"/>
          <a:srcRect l="70771" b="5333"/>
          <a:stretch/>
        </p:blipFill>
        <p:spPr>
          <a:xfrm>
            <a:off x="6738152" y="1591006"/>
            <a:ext cx="2161493" cy="3602963"/>
          </a:xfrm>
          <a:prstGeom prst="rect">
            <a:avLst/>
          </a:prstGeom>
        </p:spPr>
      </p:pic>
    </p:spTree>
    <p:extLst>
      <p:ext uri="{BB962C8B-B14F-4D97-AF65-F5344CB8AC3E}">
        <p14:creationId xmlns:p14="http://schemas.microsoft.com/office/powerpoint/2010/main" val="4022457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핵</a:t>
            </a:r>
            <a:r>
              <a:rPr lang="ko-KR" altLang="en-US" sz="2500" b="1" spc="-20" dirty="0" smtClean="0">
                <a:solidFill>
                  <a:schemeClr val="bg1"/>
                </a:solidFill>
                <a:latin typeface="Candara" panose="020E0502030303020204" pitchFamily="34" charset="0"/>
                <a:ea typeface="Arial" charset="0"/>
              </a:rPr>
              <a:t>은 어떻게 결합되어 있는가</a:t>
            </a:r>
            <a:endParaRPr lang="ko-KR" altLang="en-US" sz="2500" spc="-20" dirty="0">
              <a:solidFill>
                <a:schemeClr val="bg1"/>
              </a:solidFill>
              <a:latin typeface="Candara" panose="020E0502030303020204" pitchFamily="34" charset="0"/>
              <a:ea typeface="Arial" charset="0"/>
            </a:endParaRPr>
          </a:p>
        </p:txBody>
      </p:sp>
      <p:sp>
        <p:nvSpPr>
          <p:cNvPr id="10" name="TextBox 9"/>
          <p:cNvSpPr txBox="1"/>
          <p:nvPr/>
        </p:nvSpPr>
        <p:spPr>
          <a:xfrm>
            <a:off x="441563" y="820002"/>
            <a:ext cx="8051957" cy="923330"/>
          </a:xfrm>
          <a:prstGeom prst="rect">
            <a:avLst/>
          </a:prstGeom>
          <a:noFill/>
        </p:spPr>
        <p:txBody>
          <a:bodyPr wrap="square" rtlCol="0">
            <a:spAutoFit/>
          </a:bodyPr>
          <a:lstStyle/>
          <a:p>
            <a:r>
              <a:rPr lang="ko-KR" altLang="en-US" dirty="0" smtClean="0"/>
              <a:t>특수 상대성이론 </a:t>
            </a:r>
            <a:r>
              <a:rPr lang="en-US" altLang="ko-KR" dirty="0" smtClean="0"/>
              <a:t>: </a:t>
            </a:r>
            <a:r>
              <a:rPr lang="ko-KR" altLang="en-US" dirty="0" smtClean="0"/>
              <a:t>에너지 질량 등가 원리</a:t>
            </a:r>
            <a:r>
              <a:rPr lang="en-US" altLang="ko-KR" dirty="0" smtClean="0"/>
              <a:t> </a:t>
            </a:r>
          </a:p>
          <a:p>
            <a:endParaRPr lang="en-US" altLang="ko-KR" dirty="0" smtClean="0"/>
          </a:p>
          <a:p>
            <a:r>
              <a:rPr lang="ko-KR" altLang="en-US" dirty="0" smtClean="0"/>
              <a:t>원자핵의 질량 </a:t>
            </a:r>
            <a:r>
              <a:rPr lang="en-US" altLang="ko-KR" dirty="0" smtClean="0"/>
              <a:t>= </a:t>
            </a:r>
            <a:r>
              <a:rPr lang="ko-KR" altLang="en-US" dirty="0" smtClean="0"/>
              <a:t>모든 </a:t>
            </a:r>
            <a:r>
              <a:rPr lang="ko-KR" altLang="en-US" dirty="0" err="1" smtClean="0"/>
              <a:t>핵자의</a:t>
            </a:r>
            <a:r>
              <a:rPr lang="ko-KR" altLang="en-US" dirty="0" smtClean="0"/>
              <a:t> 질량의 합 </a:t>
            </a:r>
            <a:r>
              <a:rPr lang="en-US" altLang="ko-KR" dirty="0" smtClean="0"/>
              <a:t>– </a:t>
            </a:r>
            <a:r>
              <a:rPr lang="ko-KR" altLang="en-US" dirty="0" err="1" smtClean="0"/>
              <a:t>결합에너지</a:t>
            </a:r>
            <a:endParaRPr lang="en-US" altLang="ko-KR" dirty="0" smtClean="0"/>
          </a:p>
        </p:txBody>
      </p:sp>
      <p:graphicFrame>
        <p:nvGraphicFramePr>
          <p:cNvPr id="12" name="Group 2"/>
          <p:cNvGraphicFramePr>
            <a:graphicFrameLocks noGrp="1"/>
          </p:cNvGraphicFramePr>
          <p:nvPr>
            <p:extLst>
              <p:ext uri="{D42A27DB-BD31-4B8C-83A1-F6EECF244321}">
                <p14:modId xmlns:p14="http://schemas.microsoft.com/office/powerpoint/2010/main" val="4264612719"/>
              </p:ext>
            </p:extLst>
          </p:nvPr>
        </p:nvGraphicFramePr>
        <p:xfrm>
          <a:off x="561109" y="1913799"/>
          <a:ext cx="6572251" cy="1298695"/>
        </p:xfrm>
        <a:graphic>
          <a:graphicData uri="http://schemas.openxmlformats.org/drawingml/2006/table">
            <a:tbl>
              <a:tblPr/>
              <a:tblGrid>
                <a:gridCol w="1185610">
                  <a:extLst>
                    <a:ext uri="{9D8B030D-6E8A-4147-A177-3AD203B41FA5}">
                      <a16:colId xmlns:a16="http://schemas.microsoft.com/office/drawing/2014/main" val="20000"/>
                    </a:ext>
                  </a:extLst>
                </a:gridCol>
                <a:gridCol w="948488">
                  <a:extLst>
                    <a:ext uri="{9D8B030D-6E8A-4147-A177-3AD203B41FA5}">
                      <a16:colId xmlns:a16="http://schemas.microsoft.com/office/drawing/2014/main" val="20001"/>
                    </a:ext>
                  </a:extLst>
                </a:gridCol>
                <a:gridCol w="1542528">
                  <a:extLst>
                    <a:ext uri="{9D8B030D-6E8A-4147-A177-3AD203B41FA5}">
                      <a16:colId xmlns:a16="http://schemas.microsoft.com/office/drawing/2014/main" val="20002"/>
                    </a:ext>
                  </a:extLst>
                </a:gridCol>
                <a:gridCol w="1244890">
                  <a:extLst>
                    <a:ext uri="{9D8B030D-6E8A-4147-A177-3AD203B41FA5}">
                      <a16:colId xmlns:a16="http://schemas.microsoft.com/office/drawing/2014/main" val="20003"/>
                    </a:ext>
                  </a:extLst>
                </a:gridCol>
                <a:gridCol w="1650735">
                  <a:extLst>
                    <a:ext uri="{9D8B030D-6E8A-4147-A177-3AD203B41FA5}">
                      <a16:colId xmlns:a16="http://schemas.microsoft.com/office/drawing/2014/main" val="20004"/>
                    </a:ext>
                  </a:extLst>
                </a:gridCol>
              </a:tblGrid>
              <a:tr h="35360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이름</a:t>
                      </a:r>
                      <a:endParaRPr kumimoji="0" lang="en-US" altLang="ko-KR" sz="1400" b="0" i="0" u="none" strike="noStrike" cap="none" normalizeH="0" baseline="0" dirty="0">
                        <a:ln>
                          <a:noFill/>
                        </a:ln>
                        <a:solidFill>
                          <a:srgbClr val="000000"/>
                        </a:solidFill>
                        <a:effectLst/>
                        <a:latin typeface="+mj-lt"/>
                        <a:ea typeface="Arial" charset="0"/>
                        <a:cs typeface="Arial" charset="0"/>
                      </a:endParaRPr>
                    </a:p>
                  </a:txBody>
                  <a:tcPr marL="67500" marR="67500" marT="50976" marB="35100" anchor="ctr"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전하</a:t>
                      </a:r>
                      <a:endParaRPr kumimoji="0" lang="en-US" altLang="ko-KR" sz="1400" b="0" i="0" u="none" strike="noStrike" cap="none" normalizeH="0" baseline="0" dirty="0">
                        <a:ln>
                          <a:noFill/>
                        </a:ln>
                        <a:solidFill>
                          <a:srgbClr val="000000"/>
                        </a:solidFill>
                        <a:effectLst/>
                        <a:latin typeface="+mj-lt"/>
                        <a:ea typeface="Arial" charset="0"/>
                        <a:cs typeface="Arial" charset="0"/>
                      </a:endParaRP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질량 </a:t>
                      </a:r>
                      <a:r>
                        <a:rPr kumimoji="0" lang="en-US" altLang="ko-KR" sz="1400" b="0" i="0" u="none" strike="noStrike" cap="none" normalizeH="0" baseline="0" dirty="0">
                          <a:ln>
                            <a:noFill/>
                          </a:ln>
                          <a:solidFill>
                            <a:srgbClr val="000000"/>
                          </a:solidFill>
                          <a:effectLst/>
                          <a:latin typeface="+mj-lt"/>
                          <a:ea typeface="Arial" charset="0"/>
                          <a:cs typeface="Arial" charset="0"/>
                        </a:rPr>
                        <a:t>(kg)</a:t>
                      </a: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Mass (u)</a:t>
                      </a: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ea typeface="Arial" charset="0"/>
                          <a:cs typeface="Arial" charset="0"/>
                        </a:rPr>
                        <a:t>Mass (MeV/</a:t>
                      </a:r>
                      <a:r>
                        <a:rPr kumimoji="0" lang="en-US" altLang="ko-KR" sz="1400" b="0" i="1" u="none" strike="noStrike" cap="none" normalizeH="0" baseline="0">
                          <a:ln>
                            <a:noFill/>
                          </a:ln>
                          <a:solidFill>
                            <a:srgbClr val="000000"/>
                          </a:solidFill>
                          <a:effectLst/>
                          <a:latin typeface="+mj-lt"/>
                          <a:ea typeface="Arial" charset="0"/>
                          <a:cs typeface="Arial" charset="0"/>
                        </a:rPr>
                        <a:t>c</a:t>
                      </a:r>
                      <a:r>
                        <a:rPr kumimoji="0" lang="en-US" altLang="ko-KR" sz="1400" b="0" i="0" u="none" strike="noStrike" cap="none" normalizeH="0" baseline="30000">
                          <a:ln>
                            <a:noFill/>
                          </a:ln>
                          <a:solidFill>
                            <a:srgbClr val="000000"/>
                          </a:solidFill>
                          <a:effectLst/>
                          <a:latin typeface="+mj-lt"/>
                          <a:ea typeface="Arial" charset="0"/>
                          <a:cs typeface="Arial" charset="0"/>
                        </a:rPr>
                        <a:t>2</a:t>
                      </a:r>
                      <a:r>
                        <a:rPr kumimoji="0" lang="en-US" altLang="ko-KR" sz="1400" b="0" i="0" u="none" strike="noStrike" cap="none" normalizeH="0" baseline="0">
                          <a:ln>
                            <a:noFill/>
                          </a:ln>
                          <a:solidFill>
                            <a:srgbClr val="000000"/>
                          </a:solidFill>
                          <a:effectLst/>
                          <a:latin typeface="+mj-lt"/>
                          <a:ea typeface="Arial" charset="0"/>
                          <a:cs typeface="Arial" charset="0"/>
                        </a:rPr>
                        <a:t>)</a:t>
                      </a:r>
                    </a:p>
                  </a:txBody>
                  <a:tcPr marL="67500" marR="67500" marT="50976" marB="35100" anchor="ctr"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915">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Proton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a:t>
                      </a:r>
                      <a:r>
                        <a:rPr kumimoji="0" lang="en-US" altLang="ko-KR" sz="1400" b="0" i="1" u="none" strike="noStrike" cap="none" normalizeH="0" baseline="0" dirty="0">
                          <a:ln>
                            <a:noFill/>
                          </a:ln>
                          <a:solidFill>
                            <a:srgbClr val="000000"/>
                          </a:solidFill>
                          <a:effectLst/>
                          <a:latin typeface="+mj-lt"/>
                          <a:ea typeface="Arial" charset="0"/>
                          <a:cs typeface="Arial" charset="0"/>
                        </a:rPr>
                        <a:t>e</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1.672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−27</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1.007276</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938.28</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359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Neutron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0</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1.675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−27</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1.008665</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939.57</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359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ea typeface="Arial" charset="0"/>
                          <a:cs typeface="Arial" charset="0"/>
                        </a:rPr>
                        <a:t>Electron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cs typeface="Arial" panose="020B0604020202020204" pitchFamily="34" charset="0"/>
                        </a:rPr>
                        <a:t>−</a:t>
                      </a:r>
                      <a:r>
                        <a:rPr kumimoji="0" lang="en-US" altLang="ko-KR" sz="1400" b="0" i="1" u="none" strike="noStrike" cap="none" normalizeH="0" baseline="0">
                          <a:ln>
                            <a:noFill/>
                          </a:ln>
                          <a:solidFill>
                            <a:srgbClr val="000000"/>
                          </a:solidFill>
                          <a:effectLst/>
                          <a:latin typeface="+mj-lt"/>
                          <a:cs typeface="Arial" panose="020B0604020202020204" pitchFamily="34" charset="0"/>
                        </a:rPr>
                        <a:t>e</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9.109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−31</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5.486 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−4</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0.511</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TextBox 4"/>
          <p:cNvSpPr txBox="1"/>
          <p:nvPr/>
        </p:nvSpPr>
        <p:spPr>
          <a:xfrm>
            <a:off x="561109" y="3528291"/>
            <a:ext cx="6966527" cy="2862322"/>
          </a:xfrm>
          <a:prstGeom prst="rect">
            <a:avLst/>
          </a:prstGeom>
          <a:noFill/>
        </p:spPr>
        <p:txBody>
          <a:bodyPr wrap="square" rtlCol="0">
            <a:spAutoFit/>
          </a:bodyPr>
          <a:lstStyle/>
          <a:p>
            <a:r>
              <a:rPr lang="en-US" altLang="ko-KR" dirty="0" smtClean="0"/>
              <a:t>Atomic mass unit(</a:t>
            </a:r>
            <a:r>
              <a:rPr lang="en-US" altLang="ko-KR" dirty="0" err="1" smtClean="0"/>
              <a:t>amu</a:t>
            </a:r>
            <a:r>
              <a:rPr lang="en-US" altLang="ko-KR" dirty="0" smtClean="0"/>
              <a:t>) : </a:t>
            </a:r>
            <a:r>
              <a:rPr lang="ko-KR" altLang="en-US" dirty="0" smtClean="0"/>
              <a:t> </a:t>
            </a:r>
            <a:r>
              <a:rPr lang="en-US" altLang="ko-KR" dirty="0" smtClean="0"/>
              <a:t>mass of 12C = 12 </a:t>
            </a:r>
            <a:r>
              <a:rPr lang="en-US" altLang="ko-KR" dirty="0" err="1" smtClean="0"/>
              <a:t>amu</a:t>
            </a:r>
            <a:r>
              <a:rPr lang="en-US" altLang="ko-KR" dirty="0" smtClean="0"/>
              <a:t>  </a:t>
            </a:r>
          </a:p>
          <a:p>
            <a:r>
              <a:rPr lang="en-US" altLang="ko-KR" dirty="0"/>
              <a:t> </a:t>
            </a:r>
            <a:r>
              <a:rPr lang="en-US" altLang="ko-KR" dirty="0" smtClean="0"/>
              <a:t>                                                 1 </a:t>
            </a:r>
            <a:r>
              <a:rPr lang="en-US" altLang="ko-KR" dirty="0" err="1" smtClean="0"/>
              <a:t>amu</a:t>
            </a:r>
            <a:r>
              <a:rPr lang="en-US" altLang="ko-KR" dirty="0" smtClean="0"/>
              <a:t> = 1.88E-27 kg = 931.5 MeV/c^2</a:t>
            </a:r>
          </a:p>
          <a:p>
            <a:endParaRPr lang="en-US" dirty="0"/>
          </a:p>
          <a:p>
            <a:r>
              <a:rPr lang="en-US" dirty="0" smtClean="0"/>
              <a:t>12C</a:t>
            </a:r>
            <a:r>
              <a:rPr lang="ko-KR" altLang="en-US" dirty="0" smtClean="0"/>
              <a:t> </a:t>
            </a:r>
            <a:r>
              <a:rPr lang="en-US" altLang="ko-KR" dirty="0" smtClean="0"/>
              <a:t>mass</a:t>
            </a:r>
            <a:r>
              <a:rPr lang="ko-KR" altLang="en-US" dirty="0" smtClean="0"/>
              <a:t> </a:t>
            </a:r>
            <a:r>
              <a:rPr lang="en-US" altLang="ko-KR" dirty="0" smtClean="0"/>
              <a:t>= 12 </a:t>
            </a:r>
            <a:r>
              <a:rPr lang="en-US" altLang="ko-KR" dirty="0" err="1" smtClean="0"/>
              <a:t>amu</a:t>
            </a:r>
            <a:r>
              <a:rPr lang="en-US" altLang="ko-KR" dirty="0" smtClean="0"/>
              <a:t> = (6 proton mass) + (6 neutron mass) – B.E. </a:t>
            </a:r>
          </a:p>
          <a:p>
            <a:endParaRPr lang="en-US" dirty="0"/>
          </a:p>
          <a:p>
            <a:r>
              <a:rPr lang="en-US" dirty="0" smtClean="0"/>
              <a:t>B.E. = 6*(1.007276)+6*(1.008665)- 12 = 0.0956 </a:t>
            </a:r>
            <a:r>
              <a:rPr lang="en-US" dirty="0" err="1" smtClean="0"/>
              <a:t>amu</a:t>
            </a:r>
            <a:r>
              <a:rPr lang="en-US" dirty="0" smtClean="0"/>
              <a:t> </a:t>
            </a:r>
          </a:p>
          <a:p>
            <a:r>
              <a:rPr lang="en-US" dirty="0"/>
              <a:t> </a:t>
            </a:r>
            <a:r>
              <a:rPr lang="en-US" dirty="0" smtClean="0"/>
              <a:t>        = 0.0956*( 931.5 MeV )  = 89.05 MeV/c^2 </a:t>
            </a:r>
          </a:p>
          <a:p>
            <a:endParaRPr lang="en-US" dirty="0"/>
          </a:p>
          <a:p>
            <a:r>
              <a:rPr lang="en-US" dirty="0" smtClean="0"/>
              <a:t>Compared to electron binding energy = chemical energy ~ eV order </a:t>
            </a:r>
          </a:p>
          <a:p>
            <a:r>
              <a:rPr lang="en-US" dirty="0" smtClean="0">
                <a:sym typeface="Wingdings" panose="05000000000000000000" pitchFamily="2" charset="2"/>
              </a:rPr>
              <a:t> </a:t>
            </a:r>
            <a:r>
              <a:rPr lang="en-US" dirty="0" smtClean="0">
                <a:solidFill>
                  <a:srgbClr val="FF0000"/>
                </a:solidFill>
                <a:sym typeface="Wingdings" panose="05000000000000000000" pitchFamily="2" charset="2"/>
              </a:rPr>
              <a:t>Strong force</a:t>
            </a:r>
            <a:endParaRPr lang="en-US" dirty="0">
              <a:solidFill>
                <a:srgbClr val="FF0000"/>
              </a:solidFill>
            </a:endParaRPr>
          </a:p>
        </p:txBody>
      </p:sp>
    </p:spTree>
    <p:extLst>
      <p:ext uri="{BB962C8B-B14F-4D97-AF65-F5344CB8AC3E}">
        <p14:creationId xmlns:p14="http://schemas.microsoft.com/office/powerpoint/2010/main" val="2249392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핵</a:t>
            </a:r>
            <a:r>
              <a:rPr lang="ko-KR" altLang="en-US" sz="2500" b="1" spc="-20" dirty="0" smtClean="0">
                <a:solidFill>
                  <a:schemeClr val="bg1"/>
                </a:solidFill>
                <a:latin typeface="Candara" panose="020E0502030303020204" pitchFamily="34" charset="0"/>
                <a:ea typeface="Arial" charset="0"/>
              </a:rPr>
              <a:t>은 어떻게 결합되어 있는가</a:t>
            </a:r>
            <a:endParaRPr lang="ko-KR" altLang="en-US" sz="2500" spc="-20" dirty="0">
              <a:solidFill>
                <a:schemeClr val="bg1"/>
              </a:solidFill>
              <a:latin typeface="Candara" panose="020E0502030303020204" pitchFamily="34" charset="0"/>
              <a:ea typeface="Arial" charset="0"/>
            </a:endParaRPr>
          </a:p>
        </p:txBody>
      </p:sp>
      <p:sp>
        <p:nvSpPr>
          <p:cNvPr id="3" name="TextBox 2"/>
          <p:cNvSpPr txBox="1"/>
          <p:nvPr/>
        </p:nvSpPr>
        <p:spPr>
          <a:xfrm>
            <a:off x="5074516" y="979055"/>
            <a:ext cx="3583709" cy="5078313"/>
          </a:xfrm>
          <a:prstGeom prst="rect">
            <a:avLst/>
          </a:prstGeom>
          <a:noFill/>
        </p:spPr>
        <p:txBody>
          <a:bodyPr wrap="square" rtlCol="0">
            <a:spAutoFit/>
          </a:bodyPr>
          <a:lstStyle/>
          <a:p>
            <a:r>
              <a:rPr lang="ko-KR" altLang="en-US" dirty="0" smtClean="0"/>
              <a:t>원자핵 </a:t>
            </a:r>
            <a:r>
              <a:rPr lang="en-US" altLang="ko-KR" dirty="0" smtClean="0"/>
              <a:t>A</a:t>
            </a:r>
          </a:p>
          <a:p>
            <a:r>
              <a:rPr lang="en-US" dirty="0" smtClean="0"/>
              <a:t>= </a:t>
            </a:r>
            <a:r>
              <a:rPr lang="ko-KR" altLang="en-US" dirty="0" smtClean="0"/>
              <a:t>양성자 </a:t>
            </a:r>
            <a:r>
              <a:rPr lang="en-US" altLang="ko-KR" dirty="0" smtClean="0"/>
              <a:t>Z + </a:t>
            </a:r>
            <a:r>
              <a:rPr lang="ko-KR" altLang="en-US" dirty="0" smtClean="0"/>
              <a:t>중성자 </a:t>
            </a:r>
            <a:r>
              <a:rPr lang="en-US" altLang="ko-KR" dirty="0" smtClean="0"/>
              <a:t>N </a:t>
            </a:r>
          </a:p>
          <a:p>
            <a:endParaRPr lang="en-US" dirty="0"/>
          </a:p>
          <a:p>
            <a:r>
              <a:rPr lang="ko-KR" altLang="en-US" dirty="0" err="1" smtClean="0"/>
              <a:t>핵자</a:t>
            </a:r>
            <a:r>
              <a:rPr lang="en-US" altLang="ko-KR" dirty="0" smtClean="0"/>
              <a:t>(</a:t>
            </a:r>
            <a:r>
              <a:rPr lang="ko-KR" altLang="en-US" dirty="0" smtClean="0"/>
              <a:t>양성자</a:t>
            </a:r>
            <a:r>
              <a:rPr lang="en-US" altLang="ko-KR" dirty="0" smtClean="0"/>
              <a:t>,</a:t>
            </a:r>
            <a:r>
              <a:rPr lang="ko-KR" altLang="en-US" dirty="0" smtClean="0"/>
              <a:t>중성자</a:t>
            </a:r>
            <a:r>
              <a:rPr lang="en-US" altLang="ko-KR" dirty="0" smtClean="0"/>
              <a:t>)</a:t>
            </a:r>
          </a:p>
          <a:p>
            <a:r>
              <a:rPr lang="en-US" dirty="0" smtClean="0"/>
              <a:t>= </a:t>
            </a:r>
            <a:r>
              <a:rPr lang="ko-KR" altLang="en-US" dirty="0" smtClean="0"/>
              <a:t>쿼크</a:t>
            </a:r>
            <a:r>
              <a:rPr lang="en-US" altLang="ko-KR" dirty="0" smtClean="0"/>
              <a:t>, </a:t>
            </a:r>
            <a:r>
              <a:rPr lang="ko-KR" altLang="en-US" dirty="0" err="1" smtClean="0"/>
              <a:t>글루온</a:t>
            </a:r>
            <a:r>
              <a:rPr lang="ko-KR" altLang="en-US" dirty="0" smtClean="0"/>
              <a:t> </a:t>
            </a:r>
            <a:endParaRPr lang="en-US" altLang="ko-KR" dirty="0" smtClean="0"/>
          </a:p>
          <a:p>
            <a:endParaRPr lang="en-US" dirty="0"/>
          </a:p>
          <a:p>
            <a:endParaRPr lang="en-US" dirty="0" smtClean="0"/>
          </a:p>
          <a:p>
            <a:r>
              <a:rPr lang="ko-KR" altLang="en-US" dirty="0" err="1" smtClean="0"/>
              <a:t>표준이론</a:t>
            </a:r>
            <a:r>
              <a:rPr lang="ko-KR" altLang="en-US" dirty="0" smtClean="0"/>
              <a:t> </a:t>
            </a:r>
            <a:endParaRPr lang="en-US" altLang="ko-KR" dirty="0" smtClean="0"/>
          </a:p>
          <a:p>
            <a:r>
              <a:rPr lang="en-US" dirty="0" smtClean="0"/>
              <a:t>= </a:t>
            </a:r>
            <a:r>
              <a:rPr lang="ko-KR" altLang="en-US" dirty="0" smtClean="0"/>
              <a:t>쿼크와 </a:t>
            </a:r>
            <a:r>
              <a:rPr lang="ko-KR" altLang="en-US" dirty="0" err="1" smtClean="0"/>
              <a:t>글루온</a:t>
            </a:r>
            <a:r>
              <a:rPr lang="en-US" altLang="ko-KR" dirty="0" smtClean="0"/>
              <a:t>, </a:t>
            </a:r>
            <a:r>
              <a:rPr lang="ko-KR" altLang="en-US" dirty="0" err="1" smtClean="0"/>
              <a:t>렙톤들</a:t>
            </a:r>
            <a:r>
              <a:rPr lang="ko-KR" altLang="en-US" dirty="0" smtClean="0"/>
              <a:t> 간의 상호작용을 기술하는 이론 </a:t>
            </a:r>
            <a:endParaRPr lang="en-US" altLang="ko-KR" dirty="0" smtClean="0"/>
          </a:p>
          <a:p>
            <a:r>
              <a:rPr lang="en-US" altLang="ko-KR" dirty="0" smtClean="0"/>
              <a:t>= </a:t>
            </a:r>
            <a:r>
              <a:rPr lang="ko-KR" altLang="en-US" dirty="0" smtClean="0"/>
              <a:t>강한 상호작용 과 약한 상호작용</a:t>
            </a:r>
            <a:r>
              <a:rPr lang="en-US" altLang="ko-KR" dirty="0" smtClean="0"/>
              <a:t>, </a:t>
            </a:r>
            <a:r>
              <a:rPr lang="ko-KR" altLang="en-US" dirty="0" smtClean="0"/>
              <a:t>전자기력을 모두 </a:t>
            </a:r>
            <a:r>
              <a:rPr lang="ko-KR" altLang="en-US" dirty="0"/>
              <a:t>포</a:t>
            </a:r>
            <a:r>
              <a:rPr lang="ko-KR" altLang="en-US" dirty="0" smtClean="0"/>
              <a:t>함하는 이론 </a:t>
            </a:r>
            <a:r>
              <a:rPr lang="en-US" altLang="ko-KR" dirty="0" smtClean="0"/>
              <a:t>(</a:t>
            </a:r>
            <a:r>
              <a:rPr lang="ko-KR" altLang="en-US" dirty="0" smtClean="0"/>
              <a:t>중력은 제외</a:t>
            </a:r>
            <a:r>
              <a:rPr lang="en-US" altLang="ko-KR" dirty="0" smtClean="0"/>
              <a:t>) </a:t>
            </a:r>
          </a:p>
          <a:p>
            <a:endParaRPr lang="en-US" dirty="0" smtClean="0"/>
          </a:p>
          <a:p>
            <a:r>
              <a:rPr lang="ko-KR" altLang="en-US" dirty="0" smtClean="0"/>
              <a:t>그러나</a:t>
            </a:r>
            <a:r>
              <a:rPr lang="en-US" altLang="ko-KR" dirty="0" smtClean="0"/>
              <a:t>, </a:t>
            </a:r>
          </a:p>
          <a:p>
            <a:r>
              <a:rPr lang="ko-KR" altLang="en-US" dirty="0" smtClean="0"/>
              <a:t>아직까지 표준이론만으로 </a:t>
            </a:r>
            <a:endParaRPr lang="en-US" altLang="ko-KR" dirty="0" smtClean="0"/>
          </a:p>
          <a:p>
            <a:r>
              <a:rPr lang="ko-KR" altLang="en-US" dirty="0" err="1" smtClean="0"/>
              <a:t>핵자간의</a:t>
            </a:r>
            <a:r>
              <a:rPr lang="ko-KR" altLang="en-US" dirty="0" smtClean="0"/>
              <a:t> </a:t>
            </a:r>
            <a:r>
              <a:rPr lang="ko-KR" altLang="en-US" dirty="0" err="1" smtClean="0"/>
              <a:t>핵력을</a:t>
            </a:r>
            <a:r>
              <a:rPr lang="ko-KR" altLang="en-US" dirty="0" smtClean="0"/>
              <a:t> 기술하는 것은 </a:t>
            </a:r>
            <a:endParaRPr lang="en-US" altLang="ko-KR" dirty="0" smtClean="0"/>
          </a:p>
          <a:p>
            <a:r>
              <a:rPr lang="ko-KR" altLang="en-US" dirty="0" smtClean="0"/>
              <a:t>거의 불가능</a:t>
            </a:r>
            <a:r>
              <a:rPr lang="en-US" altLang="ko-KR" dirty="0" smtClean="0"/>
              <a:t>. </a:t>
            </a:r>
            <a:endParaRPr lang="en-US" dirty="0"/>
          </a:p>
        </p:txBody>
      </p:sp>
      <p:pic>
        <p:nvPicPr>
          <p:cNvPr id="9" name="그림 8"/>
          <p:cNvPicPr>
            <a:picLocks noChangeAspect="1"/>
          </p:cNvPicPr>
          <p:nvPr/>
        </p:nvPicPr>
        <p:blipFill>
          <a:blip r:embed="rId4"/>
          <a:stretch>
            <a:fillRect/>
          </a:stretch>
        </p:blipFill>
        <p:spPr>
          <a:xfrm>
            <a:off x="276860" y="979055"/>
            <a:ext cx="4114800" cy="3850958"/>
          </a:xfrm>
          <a:prstGeom prst="rect">
            <a:avLst/>
          </a:prstGeom>
        </p:spPr>
      </p:pic>
    </p:spTree>
    <p:extLst>
      <p:ext uri="{BB962C8B-B14F-4D97-AF65-F5344CB8AC3E}">
        <p14:creationId xmlns:p14="http://schemas.microsoft.com/office/powerpoint/2010/main" val="17391571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latinLnBrk="0"/>
            <a:r>
              <a:rPr lang="ko-KR" altLang="en-US" sz="2500" b="1" spc="-20" dirty="0" smtClean="0">
                <a:solidFill>
                  <a:schemeClr val="bg1"/>
                </a:solidFill>
                <a:latin typeface="Candara" panose="020E0502030303020204" pitchFamily="34" charset="0"/>
                <a:ea typeface="Arial" charset="0"/>
              </a:rPr>
              <a:t>핵은 어떻게 만들어 지는가 </a:t>
            </a:r>
            <a:r>
              <a:rPr lang="en-US" altLang="ko-KR" sz="2500" b="1" spc="-20" dirty="0" smtClean="0">
                <a:solidFill>
                  <a:schemeClr val="bg1"/>
                </a:solidFill>
                <a:latin typeface="Candara" panose="020E0502030303020204" pitchFamily="34" charset="0"/>
                <a:ea typeface="Arial" charset="0"/>
              </a:rPr>
              <a:t>? </a:t>
            </a:r>
            <a:r>
              <a:rPr lang="ko-KR" altLang="en-US" sz="2500" b="1" spc="-20" dirty="0" smtClean="0">
                <a:solidFill>
                  <a:schemeClr val="bg1"/>
                </a:solidFill>
                <a:latin typeface="Candara" panose="020E0502030303020204" pitchFamily="34" charset="0"/>
                <a:ea typeface="Arial" charset="0"/>
              </a:rPr>
              <a:t>핵반응</a:t>
            </a:r>
            <a:endParaRPr lang="en-US" altLang="ko-KR" sz="2500" b="1" spc="-20" dirty="0">
              <a:solidFill>
                <a:schemeClr val="bg1"/>
              </a:solidFill>
              <a:latin typeface="Candara" panose="020E0502030303020204" pitchFamily="34" charset="0"/>
              <a:ea typeface="Arial" charset="0"/>
            </a:endParaRPr>
          </a:p>
        </p:txBody>
      </p:sp>
      <p:pic>
        <p:nvPicPr>
          <p:cNvPr id="9" name="그림 8"/>
          <p:cNvPicPr>
            <a:picLocks noChangeAspect="1"/>
          </p:cNvPicPr>
          <p:nvPr/>
        </p:nvPicPr>
        <p:blipFill>
          <a:blip r:embed="rId4"/>
          <a:stretch>
            <a:fillRect/>
          </a:stretch>
        </p:blipFill>
        <p:spPr>
          <a:xfrm>
            <a:off x="782227" y="2993779"/>
            <a:ext cx="1713527" cy="1377433"/>
          </a:xfrm>
          <a:prstGeom prst="rect">
            <a:avLst/>
          </a:prstGeom>
        </p:spPr>
      </p:pic>
      <p:pic>
        <p:nvPicPr>
          <p:cNvPr id="10" name="그림 9"/>
          <p:cNvPicPr>
            <a:picLocks noChangeAspect="1"/>
          </p:cNvPicPr>
          <p:nvPr/>
        </p:nvPicPr>
        <p:blipFill>
          <a:blip r:embed="rId5"/>
          <a:stretch>
            <a:fillRect/>
          </a:stretch>
        </p:blipFill>
        <p:spPr>
          <a:xfrm>
            <a:off x="782227" y="4492668"/>
            <a:ext cx="1770484" cy="1367851"/>
          </a:xfrm>
          <a:prstGeom prst="rect">
            <a:avLst/>
          </a:prstGeom>
        </p:spPr>
      </p:pic>
      <p:pic>
        <p:nvPicPr>
          <p:cNvPr id="1026" name="Picture 2" descr="10-captivating-facts-about-nuclear-deca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644" y="1172226"/>
            <a:ext cx="3471992" cy="1617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12146" y="1171495"/>
            <a:ext cx="4008581" cy="4801314"/>
          </a:xfrm>
          <a:prstGeom prst="rect">
            <a:avLst/>
          </a:prstGeom>
          <a:noFill/>
        </p:spPr>
        <p:txBody>
          <a:bodyPr wrap="square" rtlCol="0">
            <a:spAutoFit/>
          </a:bodyPr>
          <a:lstStyle/>
          <a:p>
            <a:r>
              <a:rPr lang="ko-KR" altLang="en-US" dirty="0">
                <a:solidFill>
                  <a:srgbClr val="FF0000"/>
                </a:solidFill>
              </a:rPr>
              <a:t>핵반응을 통해 새로운 </a:t>
            </a:r>
            <a:r>
              <a:rPr lang="ko-KR" altLang="en-US" dirty="0" smtClean="0">
                <a:solidFill>
                  <a:srgbClr val="FF0000"/>
                </a:solidFill>
              </a:rPr>
              <a:t>원소가</a:t>
            </a:r>
            <a:endParaRPr lang="en-US" altLang="ko-KR" dirty="0" smtClean="0">
              <a:solidFill>
                <a:srgbClr val="FF0000"/>
              </a:solidFill>
            </a:endParaRPr>
          </a:p>
          <a:p>
            <a:r>
              <a:rPr lang="ko-KR" altLang="en-US" dirty="0" smtClean="0">
                <a:solidFill>
                  <a:srgbClr val="FF0000"/>
                </a:solidFill>
              </a:rPr>
              <a:t> </a:t>
            </a:r>
            <a:r>
              <a:rPr lang="ko-KR" altLang="en-US" dirty="0">
                <a:solidFill>
                  <a:srgbClr val="FF0000"/>
                </a:solidFill>
              </a:rPr>
              <a:t>만들어 질 수 있음</a:t>
            </a:r>
            <a:r>
              <a:rPr lang="en-US" altLang="ko-KR" dirty="0" smtClean="0">
                <a:solidFill>
                  <a:srgbClr val="FF0000"/>
                </a:solidFill>
              </a:rPr>
              <a:t>.</a:t>
            </a:r>
          </a:p>
          <a:p>
            <a:endParaRPr lang="en-US" dirty="0"/>
          </a:p>
          <a:p>
            <a:r>
              <a:rPr lang="ko-KR" altLang="en-US" dirty="0" smtClean="0"/>
              <a:t>그러나</a:t>
            </a:r>
            <a:r>
              <a:rPr lang="en-US" altLang="ko-KR" dirty="0" smtClean="0"/>
              <a:t>, </a:t>
            </a:r>
            <a:r>
              <a:rPr lang="ko-KR" altLang="en-US" dirty="0" smtClean="0"/>
              <a:t>정확히 언제</a:t>
            </a:r>
            <a:r>
              <a:rPr lang="en-US" altLang="ko-KR" dirty="0" smtClean="0"/>
              <a:t>, </a:t>
            </a:r>
            <a:r>
              <a:rPr lang="ko-KR" altLang="en-US" dirty="0" smtClean="0"/>
              <a:t>어디에서</a:t>
            </a:r>
            <a:r>
              <a:rPr lang="en-US" altLang="ko-KR" dirty="0" smtClean="0"/>
              <a:t>, </a:t>
            </a:r>
            <a:r>
              <a:rPr lang="ko-KR" altLang="en-US" dirty="0" smtClean="0"/>
              <a:t>어떤 방식으로 우주에 존재하는 원소들이 만들어 </a:t>
            </a:r>
            <a:r>
              <a:rPr lang="ko-KR" altLang="en-US" dirty="0" err="1" smtClean="0"/>
              <a:t>졌는가는</a:t>
            </a:r>
            <a:r>
              <a:rPr lang="ko-KR" altLang="en-US" dirty="0" smtClean="0"/>
              <a:t> 명확하지 않음</a:t>
            </a:r>
            <a:r>
              <a:rPr lang="en-US" altLang="ko-KR" dirty="0" smtClean="0"/>
              <a:t>. </a:t>
            </a:r>
          </a:p>
          <a:p>
            <a:endParaRPr lang="en-US" dirty="0"/>
          </a:p>
          <a:p>
            <a:pPr marL="285750" indent="-285750">
              <a:buFont typeface="Wingdings" panose="05000000000000000000" pitchFamily="2" charset="2"/>
              <a:buChar char="à"/>
            </a:pPr>
            <a:r>
              <a:rPr lang="ko-KR" altLang="en-US" dirty="0" smtClean="0">
                <a:sym typeface="Wingdings" panose="05000000000000000000" pitchFamily="2" charset="2"/>
              </a:rPr>
              <a:t>자세한 것은 다른 강의 참조</a:t>
            </a:r>
            <a:r>
              <a:rPr lang="en-US" altLang="ko-KR" dirty="0" smtClean="0">
                <a:sym typeface="Wingdings" panose="05000000000000000000" pitchFamily="2" charset="2"/>
              </a:rPr>
              <a:t>. </a:t>
            </a:r>
          </a:p>
          <a:p>
            <a:pPr marL="285750" indent="-285750">
              <a:buFont typeface="Wingdings" panose="05000000000000000000" pitchFamily="2" charset="2"/>
              <a:buChar char="à"/>
            </a:pPr>
            <a:endParaRPr lang="en-US" dirty="0">
              <a:sym typeface="Wingdings" panose="05000000000000000000" pitchFamily="2" charset="2"/>
            </a:endParaRPr>
          </a:p>
          <a:p>
            <a:pPr marL="285750" indent="-285750">
              <a:buFont typeface="Wingdings" panose="05000000000000000000" pitchFamily="2" charset="2"/>
              <a:buChar char="à"/>
            </a:pPr>
            <a:endParaRPr lang="en-US" dirty="0" smtClean="0">
              <a:sym typeface="Wingdings" panose="05000000000000000000" pitchFamily="2" charset="2"/>
            </a:endParaRPr>
          </a:p>
          <a:p>
            <a:r>
              <a:rPr lang="ko-KR" altLang="en-US" dirty="0" smtClean="0">
                <a:solidFill>
                  <a:srgbClr val="FF0000"/>
                </a:solidFill>
                <a:sym typeface="Wingdings" panose="05000000000000000000" pitchFamily="2" charset="2"/>
              </a:rPr>
              <a:t>중요</a:t>
            </a:r>
            <a:r>
              <a:rPr lang="en-US" altLang="ko-KR" dirty="0" smtClean="0">
                <a:solidFill>
                  <a:srgbClr val="FF0000"/>
                </a:solidFill>
                <a:sym typeface="Wingdings" panose="05000000000000000000" pitchFamily="2" charset="2"/>
              </a:rPr>
              <a:t>: </a:t>
            </a:r>
            <a:endParaRPr lang="en-US" altLang="ko-KR" dirty="0" smtClean="0">
              <a:solidFill>
                <a:srgbClr val="FF0000"/>
              </a:solidFill>
              <a:sym typeface="Wingdings" panose="05000000000000000000" pitchFamily="2" charset="2"/>
            </a:endParaRPr>
          </a:p>
          <a:p>
            <a:r>
              <a:rPr lang="ko-KR" altLang="en-US" dirty="0" err="1" smtClean="0">
                <a:solidFill>
                  <a:srgbClr val="FF0000"/>
                </a:solidFill>
                <a:sym typeface="Wingdings" panose="05000000000000000000" pitchFamily="2" charset="2"/>
              </a:rPr>
              <a:t>핵력과</a:t>
            </a:r>
            <a:r>
              <a:rPr lang="ko-KR" altLang="en-US" dirty="0" smtClean="0">
                <a:solidFill>
                  <a:srgbClr val="FF0000"/>
                </a:solidFill>
                <a:sym typeface="Wingdings" panose="05000000000000000000" pitchFamily="2" charset="2"/>
              </a:rPr>
              <a:t> </a:t>
            </a:r>
            <a:r>
              <a:rPr lang="ko-KR" altLang="en-US" dirty="0" err="1" smtClean="0">
                <a:solidFill>
                  <a:srgbClr val="FF0000"/>
                </a:solidFill>
                <a:sym typeface="Wingdings" panose="05000000000000000000" pitchFamily="2" charset="2"/>
              </a:rPr>
              <a:t>핵구조</a:t>
            </a:r>
            <a:r>
              <a:rPr lang="en-US" altLang="ko-KR" dirty="0" smtClean="0">
                <a:solidFill>
                  <a:srgbClr val="FF0000"/>
                </a:solidFill>
                <a:sym typeface="Wingdings" panose="05000000000000000000" pitchFamily="2" charset="2"/>
              </a:rPr>
              <a:t>, </a:t>
            </a:r>
            <a:r>
              <a:rPr lang="ko-KR" altLang="en-US" dirty="0" smtClean="0">
                <a:solidFill>
                  <a:srgbClr val="FF0000"/>
                </a:solidFill>
                <a:sym typeface="Wingdings" panose="05000000000000000000" pitchFamily="2" charset="2"/>
              </a:rPr>
              <a:t>핵반응의 관계를 </a:t>
            </a:r>
            <a:r>
              <a:rPr lang="ko-KR" altLang="en-US" dirty="0" smtClean="0">
                <a:solidFill>
                  <a:srgbClr val="FF0000"/>
                </a:solidFill>
                <a:sym typeface="Wingdings" panose="05000000000000000000" pitchFamily="2" charset="2"/>
              </a:rPr>
              <a:t>이해할 </a:t>
            </a:r>
            <a:r>
              <a:rPr lang="ko-KR" altLang="en-US" dirty="0" smtClean="0">
                <a:solidFill>
                  <a:srgbClr val="FF0000"/>
                </a:solidFill>
                <a:sym typeface="Wingdings" panose="05000000000000000000" pitchFamily="2" charset="2"/>
              </a:rPr>
              <a:t>필요가 있다</a:t>
            </a:r>
            <a:r>
              <a:rPr lang="en-US" altLang="ko-KR" dirty="0" smtClean="0">
                <a:solidFill>
                  <a:srgbClr val="FF0000"/>
                </a:solidFill>
                <a:sym typeface="Wingdings" panose="05000000000000000000" pitchFamily="2" charset="2"/>
              </a:rPr>
              <a:t>. </a:t>
            </a:r>
            <a:endParaRPr lang="en-US" altLang="ko-KR" dirty="0" smtClean="0">
              <a:solidFill>
                <a:srgbClr val="FF0000"/>
              </a:solidFill>
              <a:sym typeface="Wingdings" panose="05000000000000000000" pitchFamily="2" charset="2"/>
            </a:endParaRPr>
          </a:p>
          <a:p>
            <a:r>
              <a:rPr lang="ko-KR" altLang="en-US" dirty="0" smtClean="0">
                <a:solidFill>
                  <a:srgbClr val="FF0000"/>
                </a:solidFill>
                <a:sym typeface="Wingdings" panose="05000000000000000000" pitchFamily="2" charset="2"/>
              </a:rPr>
              <a:t>원칙적으로 모든 핵의 성질과 핵반응은 </a:t>
            </a:r>
            <a:r>
              <a:rPr lang="ko-KR" altLang="en-US" dirty="0" err="1" smtClean="0">
                <a:solidFill>
                  <a:srgbClr val="FF0000"/>
                </a:solidFill>
                <a:sym typeface="Wingdings" panose="05000000000000000000" pitchFamily="2" charset="2"/>
              </a:rPr>
              <a:t>핵력에</a:t>
            </a:r>
            <a:r>
              <a:rPr lang="ko-KR" altLang="en-US" dirty="0" smtClean="0">
                <a:solidFill>
                  <a:srgbClr val="FF0000"/>
                </a:solidFill>
                <a:sym typeface="Wingdings" panose="05000000000000000000" pitchFamily="2" charset="2"/>
              </a:rPr>
              <a:t> 의해서 예측이 가능해야 한다</a:t>
            </a:r>
            <a:r>
              <a:rPr lang="en-US" altLang="ko-KR" dirty="0" smtClean="0">
                <a:solidFill>
                  <a:srgbClr val="FF0000"/>
                </a:solidFill>
                <a:sym typeface="Wingdings" panose="05000000000000000000" pitchFamily="2" charset="2"/>
              </a:rPr>
              <a:t>. </a:t>
            </a:r>
            <a:endParaRPr lang="en-US" dirty="0" smtClean="0">
              <a:solidFill>
                <a:srgbClr val="FF0000"/>
              </a:solidFill>
            </a:endParaRPr>
          </a:p>
          <a:p>
            <a:endParaRPr lang="en-US" dirty="0"/>
          </a:p>
        </p:txBody>
      </p:sp>
    </p:spTree>
    <p:extLst>
      <p:ext uri="{BB962C8B-B14F-4D97-AF65-F5344CB8AC3E}">
        <p14:creationId xmlns:p14="http://schemas.microsoft.com/office/powerpoint/2010/main" val="24821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핵물리의 범위 </a:t>
            </a:r>
            <a:endParaRPr lang="ko-KR" altLang="en-US" sz="2500" spc="-20" dirty="0">
              <a:solidFill>
                <a:schemeClr val="bg1"/>
              </a:solidFill>
              <a:latin typeface="Candara" panose="020E0502030303020204" pitchFamily="34" charset="0"/>
              <a:ea typeface="Arial" charset="0"/>
            </a:endParaRPr>
          </a:p>
        </p:txBody>
      </p:sp>
      <p:pic>
        <p:nvPicPr>
          <p:cNvPr id="8" name="내용 개체 틀 3"/>
          <p:cNvPicPr>
            <a:picLocks noChangeAspect="1"/>
          </p:cNvPicPr>
          <p:nvPr/>
        </p:nvPicPr>
        <p:blipFill rotWithShape="1">
          <a:blip r:embed="rId4"/>
          <a:srcRect l="56759" t="11630"/>
          <a:stretch/>
        </p:blipFill>
        <p:spPr>
          <a:xfrm>
            <a:off x="406399" y="979055"/>
            <a:ext cx="3563532" cy="5355634"/>
          </a:xfrm>
          <a:prstGeom prst="rect">
            <a:avLst/>
          </a:prstGeom>
        </p:spPr>
      </p:pic>
      <p:sp>
        <p:nvSpPr>
          <p:cNvPr id="5" name="TextBox 4"/>
          <p:cNvSpPr txBox="1"/>
          <p:nvPr/>
        </p:nvSpPr>
        <p:spPr>
          <a:xfrm>
            <a:off x="4793673" y="1009656"/>
            <a:ext cx="4091709" cy="4524315"/>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sym typeface="Wingdings" panose="05000000000000000000" pitchFamily="2" charset="2"/>
              </a:rPr>
              <a:t>오랜 핵물리의 역사에도 불구하고</a:t>
            </a:r>
            <a:endParaRPr lang="en-US" altLang="ko-KR" dirty="0">
              <a:sym typeface="Wingdings" panose="05000000000000000000" pitchFamily="2" charset="2"/>
            </a:endParaRPr>
          </a:p>
          <a:p>
            <a:r>
              <a:rPr lang="en-US" dirty="0">
                <a:sym typeface="Wingdings" panose="05000000000000000000" pitchFamily="2" charset="2"/>
              </a:rPr>
              <a:t>    </a:t>
            </a:r>
            <a:r>
              <a:rPr lang="ko-KR" altLang="en-US" dirty="0">
                <a:sym typeface="Wingdings" panose="05000000000000000000" pitchFamily="2" charset="2"/>
              </a:rPr>
              <a:t>아직도 모르는 부분이 많음</a:t>
            </a:r>
            <a:r>
              <a:rPr lang="en-US" altLang="ko-KR" dirty="0">
                <a:sym typeface="Wingdings" panose="05000000000000000000" pitchFamily="2" charset="2"/>
              </a:rPr>
              <a:t>. </a:t>
            </a:r>
          </a:p>
          <a:p>
            <a:endParaRPr lang="en-US" altLang="ko-KR" dirty="0" smtClean="0"/>
          </a:p>
          <a:p>
            <a:r>
              <a:rPr lang="ko-KR" altLang="en-US" dirty="0" smtClean="0">
                <a:solidFill>
                  <a:srgbClr val="FF0000"/>
                </a:solidFill>
              </a:rPr>
              <a:t>핵물리의 어려움</a:t>
            </a:r>
            <a:r>
              <a:rPr lang="en-US" altLang="ko-KR" dirty="0" smtClean="0">
                <a:solidFill>
                  <a:srgbClr val="FF0000"/>
                </a:solidFill>
              </a:rPr>
              <a:t>:</a:t>
            </a:r>
          </a:p>
          <a:p>
            <a:endParaRPr lang="en-US" dirty="0"/>
          </a:p>
          <a:p>
            <a:pPr marL="285750" indent="-285750">
              <a:buFont typeface="Arial" panose="020B0604020202020204" pitchFamily="34" charset="0"/>
              <a:buChar char="•"/>
            </a:pPr>
            <a:r>
              <a:rPr lang="ko-KR" altLang="en-US" dirty="0" smtClean="0"/>
              <a:t>정확한 </a:t>
            </a:r>
            <a:r>
              <a:rPr lang="ko-KR" altLang="en-US" dirty="0" err="1" smtClean="0"/>
              <a:t>핵력의</a:t>
            </a:r>
            <a:r>
              <a:rPr lang="ko-KR" altLang="en-US" dirty="0" smtClean="0"/>
              <a:t> 부재 </a:t>
            </a:r>
            <a:r>
              <a:rPr lang="en-US" altLang="ko-KR" dirty="0" smtClean="0"/>
              <a:t>: 2</a:t>
            </a:r>
            <a:r>
              <a:rPr lang="ko-KR" altLang="en-US" dirty="0" err="1" smtClean="0"/>
              <a:t>체힘</a:t>
            </a:r>
            <a:r>
              <a:rPr lang="en-US" altLang="ko-KR" dirty="0" smtClean="0"/>
              <a:t>, 3</a:t>
            </a:r>
            <a:r>
              <a:rPr lang="ko-KR" altLang="en-US" dirty="0" err="1" smtClean="0"/>
              <a:t>체힘</a:t>
            </a:r>
            <a:endParaRPr lang="en-US" altLang="ko-KR" dirty="0" smtClean="0"/>
          </a:p>
          <a:p>
            <a:pPr marL="285750" indent="-285750">
              <a:buFont typeface="Arial" panose="020B0604020202020204" pitchFamily="34" charset="0"/>
              <a:buChar char="•"/>
            </a:pPr>
            <a:r>
              <a:rPr lang="ko-KR" altLang="en-US" dirty="0" smtClean="0"/>
              <a:t>양자 </a:t>
            </a:r>
            <a:r>
              <a:rPr lang="ko-KR" altLang="en-US" dirty="0" err="1" smtClean="0"/>
              <a:t>다체계</a:t>
            </a:r>
            <a:r>
              <a:rPr lang="ko-KR" altLang="en-US" dirty="0" smtClean="0"/>
              <a:t> 문제 </a:t>
            </a:r>
            <a:r>
              <a:rPr lang="en-US" altLang="ko-KR" dirty="0" smtClean="0"/>
              <a:t>: </a:t>
            </a:r>
            <a:r>
              <a:rPr lang="ko-KR" altLang="en-US" dirty="0" smtClean="0"/>
              <a:t>계산상의 어려움</a:t>
            </a:r>
            <a:endParaRPr lang="en-US" altLang="ko-KR" dirty="0" smtClean="0"/>
          </a:p>
          <a:p>
            <a:pPr marL="285750" indent="-285750">
              <a:buFont typeface="Arial" panose="020B0604020202020204" pitchFamily="34" charset="0"/>
              <a:buChar char="•"/>
            </a:pPr>
            <a:r>
              <a:rPr lang="ko-KR" altLang="en-US" dirty="0" smtClean="0"/>
              <a:t>핵은 매우 다양한 반응을 보인다</a:t>
            </a:r>
            <a:r>
              <a:rPr lang="en-US" altLang="ko-KR" dirty="0" smtClean="0"/>
              <a:t>. </a:t>
            </a:r>
          </a:p>
          <a:p>
            <a:endParaRPr lang="en-US" dirty="0" smtClean="0"/>
          </a:p>
          <a:p>
            <a:r>
              <a:rPr lang="en-US" dirty="0">
                <a:sym typeface="Wingdings" panose="05000000000000000000" pitchFamily="2" charset="2"/>
              </a:rPr>
              <a:t> </a:t>
            </a:r>
            <a:r>
              <a:rPr lang="ko-KR" altLang="en-US" dirty="0">
                <a:sym typeface="Wingdings" panose="05000000000000000000" pitchFamily="2" charset="2"/>
              </a:rPr>
              <a:t>모든 영역을 전부 하나의 이론으로 설명하는 것은 </a:t>
            </a:r>
            <a:r>
              <a:rPr lang="ko-KR" altLang="en-US" dirty="0" smtClean="0">
                <a:sym typeface="Wingdings" panose="05000000000000000000" pitchFamily="2" charset="2"/>
              </a:rPr>
              <a:t>어려움</a:t>
            </a:r>
            <a:endParaRPr lang="en-US" altLang="ko-KR" dirty="0" smtClean="0">
              <a:sym typeface="Wingdings" panose="05000000000000000000" pitchFamily="2" charset="2"/>
            </a:endParaRPr>
          </a:p>
          <a:p>
            <a:pPr marL="285750" indent="-285750">
              <a:buFont typeface="Wingdings" panose="05000000000000000000" pitchFamily="2" charset="2"/>
              <a:buChar char="à"/>
            </a:pPr>
            <a:r>
              <a:rPr lang="ko-KR" altLang="en-US" dirty="0" smtClean="0">
                <a:sym typeface="Wingdings" panose="05000000000000000000" pitchFamily="2" charset="2"/>
              </a:rPr>
              <a:t>관심있는 영역에 따라 적절한 모델을 도입하여 기술함</a:t>
            </a:r>
            <a:r>
              <a:rPr lang="en-US" altLang="ko-KR" dirty="0" smtClean="0">
                <a:sym typeface="Wingdings" panose="05000000000000000000" pitchFamily="2" charset="2"/>
              </a:rPr>
              <a:t>. </a:t>
            </a:r>
          </a:p>
          <a:p>
            <a:pPr marL="285750" indent="-285750">
              <a:buFont typeface="Wingdings" panose="05000000000000000000" pitchFamily="2" charset="2"/>
              <a:buChar char="à"/>
            </a:pPr>
            <a:endParaRPr lang="en-US" dirty="0">
              <a:sym typeface="Wingdings" panose="05000000000000000000" pitchFamily="2" charset="2"/>
            </a:endParaRPr>
          </a:p>
          <a:p>
            <a:endParaRPr lang="en-US" dirty="0"/>
          </a:p>
          <a:p>
            <a:pPr marL="285750" indent="-285750">
              <a:buFont typeface="Wingdings" panose="05000000000000000000" pitchFamily="2" charset="2"/>
              <a:buChar char="à"/>
            </a:pPr>
            <a:endParaRPr lang="en-US" dirty="0"/>
          </a:p>
        </p:txBody>
      </p:sp>
    </p:spTree>
    <p:extLst>
      <p:ext uri="{BB962C8B-B14F-4D97-AF65-F5344CB8AC3E}">
        <p14:creationId xmlns:p14="http://schemas.microsoft.com/office/powerpoint/2010/main" val="1284509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Charge Radius</a:t>
            </a:r>
            <a:endParaRPr lang="ko-KR" altLang="en-US" sz="2500" spc="-20" dirty="0">
              <a:solidFill>
                <a:schemeClr val="bg1"/>
              </a:solidFill>
              <a:latin typeface="Candara" panose="020E0502030303020204" pitchFamily="34" charset="0"/>
              <a:ea typeface="Arial" charset="0"/>
            </a:endParaRPr>
          </a:p>
        </p:txBody>
      </p:sp>
      <p:sp>
        <p:nvSpPr>
          <p:cNvPr id="3" name="TextBox 2"/>
          <p:cNvSpPr txBox="1"/>
          <p:nvPr/>
        </p:nvSpPr>
        <p:spPr>
          <a:xfrm>
            <a:off x="424873" y="783056"/>
            <a:ext cx="7915563" cy="4524315"/>
          </a:xfrm>
          <a:prstGeom prst="rect">
            <a:avLst/>
          </a:prstGeom>
          <a:noFill/>
        </p:spPr>
        <p:txBody>
          <a:bodyPr wrap="square" rtlCol="0">
            <a:spAutoFit/>
          </a:bodyPr>
          <a:lstStyle/>
          <a:p>
            <a:r>
              <a:rPr lang="ko-KR" altLang="en-US" dirty="0" smtClean="0"/>
              <a:t>핵은 어떻게 생겼을까</a:t>
            </a:r>
            <a:r>
              <a:rPr lang="en-US" altLang="ko-KR" dirty="0" smtClean="0"/>
              <a:t>?</a:t>
            </a:r>
          </a:p>
          <a:p>
            <a:endParaRPr lang="en-US" altLang="ko-KR" dirty="0"/>
          </a:p>
          <a:p>
            <a:r>
              <a:rPr lang="ko-KR" altLang="en-US" dirty="0" smtClean="0"/>
              <a:t>현미경으로도 볼 수 없는 핵의 성질</a:t>
            </a:r>
            <a:r>
              <a:rPr lang="en-US" altLang="ko-KR" dirty="0" smtClean="0"/>
              <a:t>(</a:t>
            </a:r>
            <a:r>
              <a:rPr lang="ko-KR" altLang="en-US" dirty="0" smtClean="0"/>
              <a:t>질량</a:t>
            </a:r>
            <a:r>
              <a:rPr lang="en-US" altLang="ko-KR" dirty="0" smtClean="0"/>
              <a:t>, </a:t>
            </a:r>
            <a:r>
              <a:rPr lang="ko-KR" altLang="en-US" dirty="0" smtClean="0"/>
              <a:t>생김새</a:t>
            </a:r>
            <a:r>
              <a:rPr lang="en-US" altLang="ko-KR" dirty="0" smtClean="0"/>
              <a:t>, </a:t>
            </a:r>
            <a:r>
              <a:rPr lang="ko-KR" altLang="en-US" dirty="0" smtClean="0"/>
              <a:t>스핀 등</a:t>
            </a:r>
            <a:r>
              <a:rPr lang="en-US" altLang="ko-KR" dirty="0" smtClean="0"/>
              <a:t>)</a:t>
            </a:r>
            <a:r>
              <a:rPr lang="ko-KR" altLang="en-US" dirty="0" smtClean="0"/>
              <a:t> 을 어떻게 알 수 있을까</a:t>
            </a:r>
            <a:r>
              <a:rPr lang="en-US" altLang="ko-KR" dirty="0" smtClean="0"/>
              <a:t>?</a:t>
            </a:r>
          </a:p>
          <a:p>
            <a:pPr marL="285750" indent="-285750">
              <a:buFont typeface="Wingdings" panose="05000000000000000000" pitchFamily="2" charset="2"/>
              <a:buChar char="à"/>
            </a:pPr>
            <a:r>
              <a:rPr lang="ko-KR" altLang="en-US" dirty="0" smtClean="0">
                <a:sym typeface="Wingdings" panose="05000000000000000000" pitchFamily="2" charset="2"/>
              </a:rPr>
              <a:t>다른 입자를 충돌 시켜</a:t>
            </a:r>
            <a:r>
              <a:rPr lang="en-US" altLang="ko-KR" dirty="0" smtClean="0">
                <a:sym typeface="Wingdings" panose="05000000000000000000" pitchFamily="2" charset="2"/>
              </a:rPr>
              <a:t>(</a:t>
            </a:r>
            <a:r>
              <a:rPr lang="ko-KR" altLang="en-US" dirty="0" smtClean="0">
                <a:sym typeface="Wingdings" panose="05000000000000000000" pitchFamily="2" charset="2"/>
              </a:rPr>
              <a:t>핵반응</a:t>
            </a:r>
            <a:r>
              <a:rPr lang="en-US" altLang="ko-KR" dirty="0" smtClean="0">
                <a:sym typeface="Wingdings" panose="05000000000000000000" pitchFamily="2" charset="2"/>
              </a:rPr>
              <a:t>)</a:t>
            </a:r>
            <a:r>
              <a:rPr lang="ko-KR" altLang="en-US" dirty="0" smtClean="0">
                <a:sym typeface="Wingdings" panose="05000000000000000000" pitchFamily="2" charset="2"/>
              </a:rPr>
              <a:t> 그 반응을 본다</a:t>
            </a:r>
            <a:r>
              <a:rPr lang="en-US" altLang="ko-KR" dirty="0" smtClean="0">
                <a:sym typeface="Wingdings" panose="05000000000000000000" pitchFamily="2" charset="2"/>
              </a:rPr>
              <a:t>. </a:t>
            </a:r>
            <a:r>
              <a:rPr lang="en-US" altLang="ko-KR" dirty="0" smtClean="0"/>
              <a:t> </a:t>
            </a:r>
          </a:p>
          <a:p>
            <a:pPr marL="285750" indent="-285750">
              <a:buFont typeface="Wingdings" panose="05000000000000000000" pitchFamily="2" charset="2"/>
              <a:buChar char="à"/>
            </a:pPr>
            <a:r>
              <a:rPr lang="ko-KR" altLang="en-US" dirty="0" smtClean="0"/>
              <a:t>사실은 모든 관측은 입자를 충돌 시키거나</a:t>
            </a:r>
            <a:r>
              <a:rPr lang="en-US" altLang="ko-KR" dirty="0" smtClean="0"/>
              <a:t>, </a:t>
            </a:r>
            <a:r>
              <a:rPr lang="ko-KR" altLang="en-US" dirty="0" smtClean="0"/>
              <a:t>방출된 입자를 보는 것으로 생각할 수 있다</a:t>
            </a:r>
            <a:r>
              <a:rPr lang="en-US" altLang="ko-KR" dirty="0" smtClean="0"/>
              <a:t>. </a:t>
            </a:r>
          </a:p>
          <a:p>
            <a:r>
              <a:rPr lang="en-US" dirty="0"/>
              <a:t> </a:t>
            </a:r>
            <a:r>
              <a:rPr lang="en-US" dirty="0" smtClean="0"/>
              <a:t>     ( photon : </a:t>
            </a:r>
            <a:r>
              <a:rPr lang="ko-KR" altLang="en-US" dirty="0" smtClean="0"/>
              <a:t>현미경</a:t>
            </a:r>
            <a:r>
              <a:rPr lang="en-US" altLang="ko-KR" dirty="0" smtClean="0"/>
              <a:t>, </a:t>
            </a:r>
            <a:r>
              <a:rPr lang="ko-KR" altLang="en-US" dirty="0" smtClean="0"/>
              <a:t>망원경</a:t>
            </a:r>
            <a:r>
              <a:rPr lang="en-US" altLang="ko-KR" dirty="0" smtClean="0"/>
              <a:t>, </a:t>
            </a:r>
            <a:r>
              <a:rPr lang="ko-KR" altLang="en-US" dirty="0" smtClean="0"/>
              <a:t>시각 </a:t>
            </a:r>
            <a:r>
              <a:rPr lang="en-US" altLang="ko-KR" dirty="0" smtClean="0"/>
              <a:t>, </a:t>
            </a:r>
            <a:r>
              <a:rPr lang="ko-KR" altLang="en-US" dirty="0" smtClean="0"/>
              <a:t>더 나아가 모든 전자기력 관련</a:t>
            </a:r>
            <a:r>
              <a:rPr lang="en-US" altLang="ko-KR" dirty="0" smtClean="0"/>
              <a:t>,</a:t>
            </a:r>
            <a:endParaRPr lang="en-US" altLang="ko-KR" dirty="0"/>
          </a:p>
          <a:p>
            <a:r>
              <a:rPr lang="en-US" altLang="ko-KR" dirty="0" smtClean="0"/>
              <a:t>      electron : </a:t>
            </a:r>
            <a:r>
              <a:rPr lang="ko-KR" altLang="en-US" dirty="0" smtClean="0"/>
              <a:t>전자 현미경 </a:t>
            </a:r>
            <a:r>
              <a:rPr lang="en-US" altLang="ko-KR" dirty="0" smtClean="0"/>
              <a:t>)</a:t>
            </a:r>
          </a:p>
          <a:p>
            <a:pPr marL="285750" indent="-285750">
              <a:buFont typeface="Wingdings" panose="05000000000000000000" pitchFamily="2" charset="2"/>
              <a:buChar char="à"/>
            </a:pPr>
            <a:r>
              <a:rPr lang="ko-KR" altLang="en-US" dirty="0" smtClean="0">
                <a:sym typeface="Wingdings" panose="05000000000000000000" pitchFamily="2" charset="2"/>
              </a:rPr>
              <a:t>더 작은 것</a:t>
            </a:r>
            <a:r>
              <a:rPr lang="en-US" altLang="ko-KR" dirty="0" smtClean="0">
                <a:sym typeface="Wingdings" panose="05000000000000000000" pitchFamily="2" charset="2"/>
              </a:rPr>
              <a:t>, </a:t>
            </a:r>
            <a:r>
              <a:rPr lang="ko-KR" altLang="en-US" dirty="0" smtClean="0">
                <a:sym typeface="Wingdings" panose="05000000000000000000" pitchFamily="2" charset="2"/>
              </a:rPr>
              <a:t>짧은 거리를 보기 위해서는 파장이 더 짧은</a:t>
            </a:r>
            <a:r>
              <a:rPr lang="en-US" altLang="ko-KR" dirty="0" smtClean="0">
                <a:sym typeface="Wingdings" panose="05000000000000000000" pitchFamily="2" charset="2"/>
              </a:rPr>
              <a:t>(</a:t>
            </a:r>
            <a:r>
              <a:rPr lang="ko-KR" altLang="en-US" dirty="0" smtClean="0">
                <a:sym typeface="Wingdings" panose="05000000000000000000" pitchFamily="2" charset="2"/>
              </a:rPr>
              <a:t>즉</a:t>
            </a:r>
            <a:r>
              <a:rPr lang="en-US" altLang="ko-KR" dirty="0" smtClean="0">
                <a:sym typeface="Wingdings" panose="05000000000000000000" pitchFamily="2" charset="2"/>
              </a:rPr>
              <a:t>, </a:t>
            </a:r>
            <a:r>
              <a:rPr lang="ko-KR" altLang="en-US" dirty="0" smtClean="0">
                <a:sym typeface="Wingdings" panose="05000000000000000000" pitchFamily="2" charset="2"/>
              </a:rPr>
              <a:t>에너지가 더 높은</a:t>
            </a:r>
            <a:r>
              <a:rPr lang="en-US" altLang="ko-KR" dirty="0" smtClean="0">
                <a:sym typeface="Wingdings" panose="05000000000000000000" pitchFamily="2" charset="2"/>
              </a:rPr>
              <a:t>) </a:t>
            </a:r>
            <a:r>
              <a:rPr lang="ko-KR" altLang="en-US" dirty="0" smtClean="0">
                <a:sym typeface="Wingdings" panose="05000000000000000000" pitchFamily="2" charset="2"/>
              </a:rPr>
              <a:t>입자를 이용해야 한다</a:t>
            </a:r>
            <a:r>
              <a:rPr lang="en-US" altLang="ko-KR" dirty="0" smtClean="0">
                <a:sym typeface="Wingdings" panose="05000000000000000000" pitchFamily="2" charset="2"/>
              </a:rPr>
              <a:t>. </a:t>
            </a:r>
          </a:p>
          <a:p>
            <a:pPr marL="285750" indent="-285750">
              <a:buFont typeface="Wingdings" panose="05000000000000000000" pitchFamily="2" charset="2"/>
              <a:buChar char="à"/>
            </a:pPr>
            <a:r>
              <a:rPr lang="ko-KR" altLang="en-US" dirty="0" smtClean="0">
                <a:sym typeface="Wingdings" panose="05000000000000000000" pitchFamily="2" charset="2"/>
              </a:rPr>
              <a:t>더 작은 것을 볼 수록 더 커다란 설비가 필요하다</a:t>
            </a:r>
            <a:r>
              <a:rPr lang="en-US" altLang="ko-KR" dirty="0" smtClean="0">
                <a:sym typeface="Wingdings" panose="05000000000000000000" pitchFamily="2" charset="2"/>
              </a:rPr>
              <a:t>. </a:t>
            </a:r>
            <a:endParaRPr lang="en-US" altLang="ko-KR" dirty="0"/>
          </a:p>
          <a:p>
            <a:endParaRPr lang="en-US" altLang="ko-KR" dirty="0" smtClean="0"/>
          </a:p>
          <a:p>
            <a:endParaRPr lang="en-US" altLang="ko-KR" dirty="0" smtClean="0"/>
          </a:p>
          <a:p>
            <a:r>
              <a:rPr lang="en-US" altLang="ko-KR" dirty="0"/>
              <a:t> </a:t>
            </a:r>
            <a:r>
              <a:rPr lang="en-US" altLang="ko-KR" dirty="0" smtClean="0"/>
              <a:t>     </a:t>
            </a:r>
          </a:p>
          <a:p>
            <a:r>
              <a:rPr lang="en-US" dirty="0"/>
              <a:t> </a:t>
            </a:r>
            <a:r>
              <a:rPr lang="en-US" dirty="0" smtClean="0"/>
              <a:t>     </a:t>
            </a:r>
            <a:endParaRPr lang="en-US" dirty="0"/>
          </a:p>
        </p:txBody>
      </p:sp>
      <p:pic>
        <p:nvPicPr>
          <p:cNvPr id="1026" name="Picture 2" descr="Top) Rutherford's scattering experiment with α particles scattering on...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690" y="4245189"/>
            <a:ext cx="2124363" cy="2124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875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Charge Radius</a:t>
            </a:r>
            <a:endParaRPr lang="ko-KR" altLang="en-US" sz="2500" spc="-20" dirty="0">
              <a:solidFill>
                <a:schemeClr val="bg1"/>
              </a:solidFill>
              <a:latin typeface="Candara" panose="020E0502030303020204" pitchFamily="34" charset="0"/>
              <a:ea typeface="Arial" charset="0"/>
            </a:endParaRPr>
          </a:p>
        </p:txBody>
      </p:sp>
      <p:pic>
        <p:nvPicPr>
          <p:cNvPr id="5" name="그림 4"/>
          <p:cNvPicPr>
            <a:picLocks noChangeAspect="1"/>
          </p:cNvPicPr>
          <p:nvPr/>
        </p:nvPicPr>
        <p:blipFill>
          <a:blip r:embed="rId4"/>
          <a:stretch>
            <a:fillRect/>
          </a:stretch>
        </p:blipFill>
        <p:spPr>
          <a:xfrm>
            <a:off x="276860" y="865709"/>
            <a:ext cx="2660072" cy="2526779"/>
          </a:xfrm>
          <a:prstGeom prst="rect">
            <a:avLst/>
          </a:prstGeom>
        </p:spPr>
      </p:pic>
      <p:pic>
        <p:nvPicPr>
          <p:cNvPr id="6" name="그림 5"/>
          <p:cNvPicPr>
            <a:picLocks noChangeAspect="1"/>
          </p:cNvPicPr>
          <p:nvPr/>
        </p:nvPicPr>
        <p:blipFill>
          <a:blip r:embed="rId5"/>
          <a:stretch>
            <a:fillRect/>
          </a:stretch>
        </p:blipFill>
        <p:spPr>
          <a:xfrm>
            <a:off x="3292431" y="677844"/>
            <a:ext cx="2729678" cy="3985038"/>
          </a:xfrm>
          <a:prstGeom prst="rect">
            <a:avLst/>
          </a:prstGeom>
        </p:spPr>
      </p:pic>
      <p:sp>
        <p:nvSpPr>
          <p:cNvPr id="9" name="TextBox 8"/>
          <p:cNvSpPr txBox="1"/>
          <p:nvPr/>
        </p:nvSpPr>
        <p:spPr>
          <a:xfrm>
            <a:off x="424873" y="5024582"/>
            <a:ext cx="6465455" cy="369332"/>
          </a:xfrm>
          <a:prstGeom prst="rect">
            <a:avLst/>
          </a:prstGeom>
          <a:noFill/>
        </p:spPr>
        <p:txBody>
          <a:bodyPr wrap="square" rtlCol="0">
            <a:spAutoFit/>
          </a:bodyPr>
          <a:lstStyle/>
          <a:p>
            <a:r>
              <a:rPr lang="ko-KR" altLang="en-US" dirty="0" smtClean="0"/>
              <a:t>전자 또는 다른 핵을 충돌시켜 크기</a:t>
            </a:r>
            <a:r>
              <a:rPr lang="en-US" altLang="ko-KR" dirty="0" smtClean="0"/>
              <a:t>(</a:t>
            </a:r>
            <a:r>
              <a:rPr lang="ko-KR" altLang="en-US" dirty="0" smtClean="0"/>
              <a:t>반지름</a:t>
            </a:r>
            <a:r>
              <a:rPr lang="en-US" altLang="ko-KR" dirty="0" smtClean="0"/>
              <a:t>)</a:t>
            </a:r>
            <a:r>
              <a:rPr lang="ko-KR" altLang="en-US" dirty="0" smtClean="0"/>
              <a:t>을 측정할 수 있다</a:t>
            </a:r>
            <a:r>
              <a:rPr lang="en-US" altLang="ko-KR" dirty="0" smtClean="0"/>
              <a:t>.</a:t>
            </a:r>
            <a:endParaRPr lang="en-US" dirty="0"/>
          </a:p>
        </p:txBody>
      </p:sp>
    </p:spTree>
    <p:extLst>
      <p:ext uri="{BB962C8B-B14F-4D97-AF65-F5344CB8AC3E}">
        <p14:creationId xmlns:p14="http://schemas.microsoft.com/office/powerpoint/2010/main" val="20314323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Charge Radius</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138546" y="783057"/>
            <a:ext cx="3909783" cy="2819126"/>
          </a:xfrm>
          <a:prstGeom prst="rect">
            <a:avLst/>
          </a:prstGeom>
        </p:spPr>
      </p:pic>
      <p:sp>
        <p:nvSpPr>
          <p:cNvPr id="8" name="TextBox 7"/>
          <p:cNvSpPr txBox="1"/>
          <p:nvPr/>
        </p:nvSpPr>
        <p:spPr>
          <a:xfrm>
            <a:off x="4693584" y="4457217"/>
            <a:ext cx="4034779" cy="2031325"/>
          </a:xfrm>
          <a:prstGeom prst="rect">
            <a:avLst/>
          </a:prstGeom>
          <a:noFill/>
        </p:spPr>
        <p:txBody>
          <a:bodyPr wrap="square" rtlCol="0">
            <a:spAutoFit/>
          </a:bodyPr>
          <a:lstStyle/>
          <a:p>
            <a:r>
              <a:rPr lang="ko-KR" altLang="en-US" dirty="0" smtClean="0"/>
              <a:t>핵의 크기</a:t>
            </a:r>
            <a:r>
              <a:rPr lang="en-US" altLang="ko-KR" dirty="0" smtClean="0"/>
              <a:t>(</a:t>
            </a:r>
            <a:r>
              <a:rPr lang="ko-KR" altLang="en-US" dirty="0" smtClean="0"/>
              <a:t>반지름</a:t>
            </a:r>
            <a:r>
              <a:rPr lang="en-US" altLang="ko-KR" dirty="0" smtClean="0"/>
              <a:t>)</a:t>
            </a:r>
            <a:r>
              <a:rPr lang="en-US" dirty="0" smtClean="0"/>
              <a:t>~ A^{1/3} </a:t>
            </a:r>
          </a:p>
          <a:p>
            <a:endParaRPr lang="en-US" dirty="0"/>
          </a:p>
          <a:p>
            <a:r>
              <a:rPr lang="en-US" altLang="ko-KR" dirty="0" smtClean="0"/>
              <a:t>(</a:t>
            </a:r>
            <a:r>
              <a:rPr lang="ko-KR" altLang="en-US" dirty="0" smtClean="0"/>
              <a:t>무거운</a:t>
            </a:r>
            <a:r>
              <a:rPr lang="en-US" altLang="ko-KR" dirty="0" smtClean="0"/>
              <a:t>) </a:t>
            </a:r>
            <a:r>
              <a:rPr lang="ko-KR" altLang="en-US" dirty="0" smtClean="0"/>
              <a:t>핵의 내부는 거의 일정하다</a:t>
            </a:r>
            <a:r>
              <a:rPr lang="en-US" altLang="ko-KR" dirty="0" smtClean="0"/>
              <a:t>. </a:t>
            </a:r>
          </a:p>
          <a:p>
            <a:r>
              <a:rPr lang="ko-KR" altLang="en-US" dirty="0" smtClean="0"/>
              <a:t>핵은 대략 구형으로 생각할 수 있다</a:t>
            </a:r>
            <a:r>
              <a:rPr lang="en-US" altLang="ko-KR" dirty="0" smtClean="0"/>
              <a:t>. </a:t>
            </a:r>
          </a:p>
          <a:p>
            <a:endParaRPr lang="en-US" dirty="0" smtClean="0"/>
          </a:p>
          <a:p>
            <a:r>
              <a:rPr lang="en-US" dirty="0" smtClean="0"/>
              <a:t>* </a:t>
            </a:r>
            <a:r>
              <a:rPr lang="ko-KR" altLang="en-US" dirty="0" smtClean="0"/>
              <a:t>실제로는 구형 뿐 아니라</a:t>
            </a:r>
            <a:r>
              <a:rPr lang="en-US" altLang="ko-KR" dirty="0" smtClean="0"/>
              <a:t>, </a:t>
            </a:r>
            <a:r>
              <a:rPr lang="ko-KR" altLang="en-US" dirty="0" smtClean="0"/>
              <a:t>찌그러진 모양도 관측됨</a:t>
            </a:r>
            <a:r>
              <a:rPr lang="en-US" altLang="ko-KR" dirty="0" smtClean="0"/>
              <a:t>. </a:t>
            </a:r>
            <a:endParaRPr lang="en-US" dirty="0"/>
          </a:p>
        </p:txBody>
      </p:sp>
      <p:pic>
        <p:nvPicPr>
          <p:cNvPr id="10" name="그림 9"/>
          <p:cNvPicPr>
            <a:picLocks noChangeAspect="1"/>
          </p:cNvPicPr>
          <p:nvPr/>
        </p:nvPicPr>
        <p:blipFill>
          <a:blip r:embed="rId5"/>
          <a:stretch>
            <a:fillRect/>
          </a:stretch>
        </p:blipFill>
        <p:spPr>
          <a:xfrm>
            <a:off x="276860" y="3717784"/>
            <a:ext cx="3612459" cy="2642221"/>
          </a:xfrm>
          <a:prstGeom prst="rect">
            <a:avLst/>
          </a:prstGeom>
        </p:spPr>
      </p:pic>
      <p:pic>
        <p:nvPicPr>
          <p:cNvPr id="12" name="그림 11"/>
          <p:cNvPicPr>
            <a:picLocks noChangeAspect="1"/>
          </p:cNvPicPr>
          <p:nvPr/>
        </p:nvPicPr>
        <p:blipFill>
          <a:blip r:embed="rId6"/>
          <a:stretch>
            <a:fillRect/>
          </a:stretch>
        </p:blipFill>
        <p:spPr>
          <a:xfrm>
            <a:off x="4521956" y="772668"/>
            <a:ext cx="3801005" cy="3562847"/>
          </a:xfrm>
          <a:prstGeom prst="rect">
            <a:avLst/>
          </a:prstGeom>
        </p:spPr>
      </p:pic>
    </p:spTree>
    <p:extLst>
      <p:ext uri="{BB962C8B-B14F-4D97-AF65-F5344CB8AC3E}">
        <p14:creationId xmlns:p14="http://schemas.microsoft.com/office/powerpoint/2010/main" val="21612099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a:solidFill>
                  <a:schemeClr val="bg1"/>
                </a:solidFill>
                <a:latin typeface="Candara" panose="020E0502030303020204" pitchFamily="34" charset="0"/>
                <a:ea typeface="Arial" charset="0"/>
              </a:rPr>
              <a:t>Big Question</a:t>
            </a:r>
            <a:endParaRPr lang="ko-KR" altLang="en-US" sz="2500" spc="-20" dirty="0">
              <a:solidFill>
                <a:schemeClr val="bg1"/>
              </a:solidFill>
              <a:latin typeface="Candara" panose="020E0502030303020204" pitchFamily="34" charset="0"/>
              <a:ea typeface="Arial" charset="0"/>
            </a:endParaRPr>
          </a:p>
        </p:txBody>
      </p:sp>
      <p:pic>
        <p:nvPicPr>
          <p:cNvPr id="8" name="Picture 2" descr="images.christiantoday.co.kr/data/images/full/30...">
            <a:extLst>
              <a:ext uri="{FF2B5EF4-FFF2-40B4-BE49-F238E27FC236}">
                <a16:creationId xmlns:a16="http://schemas.microsoft.com/office/drawing/2014/main" id="{02B9C61E-6C0B-4998-88DB-0D27D668B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3" y="2838407"/>
            <a:ext cx="9090098" cy="3363614"/>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83A44B6D-43FA-4D03-989A-C29896EE593B}"/>
              </a:ext>
            </a:extLst>
          </p:cNvPr>
          <p:cNvSpPr/>
          <p:nvPr/>
        </p:nvSpPr>
        <p:spPr>
          <a:xfrm>
            <a:off x="4102849" y="6324557"/>
            <a:ext cx="1465273" cy="338554"/>
          </a:xfrm>
          <a:prstGeom prst="rect">
            <a:avLst/>
          </a:prstGeom>
        </p:spPr>
        <p:txBody>
          <a:bodyPr wrap="none">
            <a:spAutoFit/>
          </a:bodyPr>
          <a:lstStyle/>
          <a:p>
            <a:pPr algn="ctr"/>
            <a:r>
              <a:rPr lang="en-US" altLang="ko-KR" sz="1600" b="1" dirty="0">
                <a:latin typeface="나눔고딕 ExtraBold" panose="020D0904000000000000" pitchFamily="50" charset="-127"/>
                <a:ea typeface="나눔고딕 ExtraBold" panose="020D0904000000000000" pitchFamily="50" charset="-127"/>
              </a:rPr>
              <a:t>Paul Gauguin</a:t>
            </a:r>
            <a:endParaRPr lang="ko-KR" altLang="en-US" sz="1600" dirty="0">
              <a:latin typeface="나눔고딕 ExtraBold" panose="020D0904000000000000" pitchFamily="50" charset="-127"/>
              <a:ea typeface="나눔고딕 ExtraBold" panose="020D0904000000000000" pitchFamily="50" charset="-127"/>
            </a:endParaRPr>
          </a:p>
        </p:txBody>
      </p:sp>
      <p:sp>
        <p:nvSpPr>
          <p:cNvPr id="10" name="Rectangle 2">
            <a:extLst>
              <a:ext uri="{FF2B5EF4-FFF2-40B4-BE49-F238E27FC236}">
                <a16:creationId xmlns:a16="http://schemas.microsoft.com/office/drawing/2014/main" id="{B5E560E7-F5CD-4B09-8CF6-1D9F8A69C4CB}"/>
              </a:ext>
            </a:extLst>
          </p:cNvPr>
          <p:cNvSpPr txBox="1">
            <a:spLocks noChangeArrowheads="1"/>
          </p:cNvSpPr>
          <p:nvPr/>
        </p:nvSpPr>
        <p:spPr>
          <a:xfrm>
            <a:off x="833594" y="1086120"/>
            <a:ext cx="7353576" cy="1312847"/>
          </a:xfrm>
          <a:prstGeom prst="rect">
            <a:avLst/>
          </a:prstGeom>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Where do we come from? </a:t>
            </a:r>
          </a:p>
          <a:p>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What are we? </a:t>
            </a:r>
          </a:p>
          <a:p>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Where are we going?</a:t>
            </a:r>
          </a:p>
          <a:p>
            <a:r>
              <a:rPr lang="ko-KR" altLang="en-US" sz="2000" b="1" dirty="0">
                <a:latin typeface="Arial" panose="020B0604020202020204" pitchFamily="34" charset="0"/>
                <a:ea typeface="나눔고딕 ExtraBold" panose="020D0904000000000000" pitchFamily="50" charset="-127"/>
                <a:cs typeface="Arial" panose="020B0604020202020204" pitchFamily="34" charset="0"/>
              </a:rPr>
              <a:t>우리는 어디서 왔고</a:t>
            </a:r>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 </a:t>
            </a:r>
            <a:r>
              <a:rPr lang="ko-KR" altLang="en-US" sz="2000" b="1" dirty="0">
                <a:latin typeface="Arial" panose="020B0604020202020204" pitchFamily="34" charset="0"/>
                <a:ea typeface="나눔고딕 ExtraBold" panose="020D0904000000000000" pitchFamily="50" charset="-127"/>
                <a:cs typeface="Arial" panose="020B0604020202020204" pitchFamily="34" charset="0"/>
              </a:rPr>
              <a:t>우리는 무엇이며</a:t>
            </a:r>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 </a:t>
            </a:r>
            <a:r>
              <a:rPr lang="ko-KR" altLang="en-US" sz="2000" b="1" dirty="0">
                <a:latin typeface="Arial" panose="020B0604020202020204" pitchFamily="34" charset="0"/>
                <a:ea typeface="나눔고딕 ExtraBold" panose="020D0904000000000000" pitchFamily="50" charset="-127"/>
                <a:cs typeface="Arial" panose="020B0604020202020204" pitchFamily="34" charset="0"/>
              </a:rPr>
              <a:t>우리는 어디로 가는가</a:t>
            </a:r>
            <a:endParaRPr lang="it-IT" altLang="ko-KR" sz="2000" b="1" dirty="0">
              <a:latin typeface="Arial" panose="020B0604020202020204" pitchFamily="34" charset="0"/>
              <a:ea typeface="나눔고딕 ExtraBold" panose="020D0904000000000000" pitchFamily="50" charset="-127"/>
              <a:cs typeface="Arial" panose="020B0604020202020204" pitchFamily="34" charset="0"/>
            </a:endParaRPr>
          </a:p>
        </p:txBody>
      </p:sp>
    </p:spTree>
    <p:extLst>
      <p:ext uri="{BB962C8B-B14F-4D97-AF65-F5344CB8AC3E}">
        <p14:creationId xmlns:p14="http://schemas.microsoft.com/office/powerpoint/2010/main" val="853313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핵의 질량과 질량수</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69320" y="868218"/>
            <a:ext cx="4244238" cy="4036291"/>
          </a:xfrm>
          <a:prstGeom prst="rect">
            <a:avLst/>
          </a:prstGeom>
        </p:spPr>
      </p:pic>
      <p:sp>
        <p:nvSpPr>
          <p:cNvPr id="6" name="TextBox 5"/>
          <p:cNvSpPr txBox="1"/>
          <p:nvPr/>
        </p:nvSpPr>
        <p:spPr>
          <a:xfrm>
            <a:off x="508000" y="5421745"/>
            <a:ext cx="3611418" cy="646331"/>
          </a:xfrm>
          <a:prstGeom prst="rect">
            <a:avLst/>
          </a:prstGeom>
          <a:noFill/>
        </p:spPr>
        <p:txBody>
          <a:bodyPr wrap="square" rtlCol="0">
            <a:spAutoFit/>
          </a:bodyPr>
          <a:lstStyle/>
          <a:p>
            <a:r>
              <a:rPr lang="ko-KR" altLang="en-US" dirty="0" smtClean="0"/>
              <a:t>안정 동위 원소의 질량</a:t>
            </a:r>
            <a:r>
              <a:rPr lang="en-US" altLang="ko-KR" dirty="0" smtClean="0"/>
              <a:t>(</a:t>
            </a:r>
            <a:r>
              <a:rPr lang="ko-KR" altLang="en-US" dirty="0" err="1" smtClean="0"/>
              <a:t>결합에너지</a:t>
            </a:r>
            <a:r>
              <a:rPr lang="en-US" altLang="ko-KR" dirty="0" smtClean="0"/>
              <a:t>)</a:t>
            </a:r>
            <a:r>
              <a:rPr lang="ko-KR" altLang="en-US" dirty="0" smtClean="0"/>
              <a:t>과 질량수의 관계 </a:t>
            </a:r>
            <a:endParaRPr lang="en-US" dirty="0"/>
          </a:p>
        </p:txBody>
      </p:sp>
      <p:pic>
        <p:nvPicPr>
          <p:cNvPr id="9" name="그림 8"/>
          <p:cNvPicPr>
            <a:picLocks noChangeAspect="1"/>
          </p:cNvPicPr>
          <p:nvPr/>
        </p:nvPicPr>
        <p:blipFill>
          <a:blip r:embed="rId5"/>
          <a:stretch>
            <a:fillRect/>
          </a:stretch>
        </p:blipFill>
        <p:spPr>
          <a:xfrm>
            <a:off x="4658032" y="985869"/>
            <a:ext cx="4000193" cy="4011004"/>
          </a:xfrm>
          <a:prstGeom prst="rect">
            <a:avLst/>
          </a:prstGeom>
        </p:spPr>
      </p:pic>
      <p:sp>
        <p:nvSpPr>
          <p:cNvPr id="10" name="TextBox 9"/>
          <p:cNvSpPr txBox="1"/>
          <p:nvPr/>
        </p:nvSpPr>
        <p:spPr>
          <a:xfrm>
            <a:off x="4858327" y="5421745"/>
            <a:ext cx="3897746" cy="646331"/>
          </a:xfrm>
          <a:prstGeom prst="rect">
            <a:avLst/>
          </a:prstGeom>
          <a:noFill/>
        </p:spPr>
        <p:txBody>
          <a:bodyPr wrap="square" rtlCol="0">
            <a:spAutoFit/>
          </a:bodyPr>
          <a:lstStyle/>
          <a:p>
            <a:r>
              <a:rPr lang="ko-KR" altLang="en-US" dirty="0" err="1" smtClean="0"/>
              <a:t>핵자당</a:t>
            </a:r>
            <a:r>
              <a:rPr lang="ko-KR" altLang="en-US" dirty="0" smtClean="0"/>
              <a:t> 결합에너지는 </a:t>
            </a:r>
            <a:endParaRPr lang="en-US" altLang="ko-KR" dirty="0" smtClean="0"/>
          </a:p>
          <a:p>
            <a:r>
              <a:rPr lang="ko-KR" altLang="en-US" dirty="0" smtClean="0"/>
              <a:t>철</a:t>
            </a:r>
            <a:r>
              <a:rPr lang="en-US" altLang="ko-KR" dirty="0" smtClean="0"/>
              <a:t>(Fe) </a:t>
            </a:r>
            <a:r>
              <a:rPr lang="ko-KR" altLang="en-US" dirty="0" smtClean="0"/>
              <a:t>원자핵에서 최대 </a:t>
            </a:r>
            <a:endParaRPr lang="en-US" dirty="0"/>
          </a:p>
        </p:txBody>
      </p:sp>
    </p:spTree>
    <p:extLst>
      <p:ext uri="{BB962C8B-B14F-4D97-AF65-F5344CB8AC3E}">
        <p14:creationId xmlns:p14="http://schemas.microsoft.com/office/powerpoint/2010/main" val="37937808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핵의 질량과 질량수</a:t>
            </a:r>
            <a:endParaRPr lang="ko-KR" altLang="en-US" sz="2500" spc="-20" dirty="0">
              <a:solidFill>
                <a:schemeClr val="bg1"/>
              </a:solidFill>
              <a:latin typeface="Candara" panose="020E0502030303020204" pitchFamily="34" charset="0"/>
              <a:ea typeface="Arial" charset="0"/>
            </a:endParaRPr>
          </a:p>
        </p:txBody>
      </p:sp>
      <p:sp>
        <p:nvSpPr>
          <p:cNvPr id="10" name="TextBox 9"/>
          <p:cNvSpPr txBox="1"/>
          <p:nvPr/>
        </p:nvSpPr>
        <p:spPr>
          <a:xfrm>
            <a:off x="4645890" y="985869"/>
            <a:ext cx="3897746" cy="4524315"/>
          </a:xfrm>
          <a:prstGeom prst="rect">
            <a:avLst/>
          </a:prstGeom>
          <a:noFill/>
        </p:spPr>
        <p:txBody>
          <a:bodyPr wrap="square" rtlCol="0">
            <a:spAutoFit/>
          </a:bodyPr>
          <a:lstStyle/>
          <a:p>
            <a:r>
              <a:rPr lang="ko-KR" altLang="en-US" dirty="0" err="1" smtClean="0"/>
              <a:t>핵자당</a:t>
            </a:r>
            <a:r>
              <a:rPr lang="ko-KR" altLang="en-US" dirty="0" smtClean="0"/>
              <a:t> 결합에너지는 </a:t>
            </a:r>
            <a:endParaRPr lang="en-US" altLang="ko-KR" dirty="0" smtClean="0"/>
          </a:p>
          <a:p>
            <a:r>
              <a:rPr lang="ko-KR" altLang="en-US" dirty="0" smtClean="0"/>
              <a:t>철</a:t>
            </a:r>
            <a:r>
              <a:rPr lang="en-US" altLang="ko-KR" dirty="0" smtClean="0"/>
              <a:t>(Fe : A=58, Z =26) </a:t>
            </a:r>
            <a:r>
              <a:rPr lang="ko-KR" altLang="en-US" dirty="0" smtClean="0"/>
              <a:t>원자핵에서 최대</a:t>
            </a:r>
            <a:endParaRPr lang="en-US" altLang="ko-KR" dirty="0" smtClean="0"/>
          </a:p>
          <a:p>
            <a:r>
              <a:rPr lang="en-US" altLang="ko-KR" dirty="0" smtClean="0">
                <a:sym typeface="Wingdings" panose="05000000000000000000" pitchFamily="2" charset="2"/>
              </a:rPr>
              <a:t> </a:t>
            </a:r>
            <a:r>
              <a:rPr lang="ko-KR" altLang="en-US" dirty="0" smtClean="0">
                <a:sym typeface="Wingdings" panose="05000000000000000000" pitchFamily="2" charset="2"/>
              </a:rPr>
              <a:t>가장 에너지가 낮은 상태 </a:t>
            </a:r>
            <a:endParaRPr lang="en-US" altLang="ko-KR" dirty="0" smtClean="0"/>
          </a:p>
          <a:p>
            <a:endParaRPr lang="en-US" altLang="ko-KR" dirty="0"/>
          </a:p>
          <a:p>
            <a:r>
              <a:rPr lang="ko-KR" altLang="en-US" dirty="0" smtClean="0"/>
              <a:t>철보다 가벼운 핵의 합성</a:t>
            </a:r>
            <a:r>
              <a:rPr lang="en-US" altLang="ko-KR" dirty="0" smtClean="0"/>
              <a:t>:</a:t>
            </a:r>
          </a:p>
          <a:p>
            <a:r>
              <a:rPr lang="ko-KR" altLang="en-US" dirty="0" smtClean="0"/>
              <a:t>두 개의 가벼운 핵보다 하나로 합쳐진 상태가 더 낮은 에너지를 가진다</a:t>
            </a:r>
            <a:r>
              <a:rPr lang="en-US" altLang="ko-KR" dirty="0" smtClean="0"/>
              <a:t>. </a:t>
            </a:r>
          </a:p>
          <a:p>
            <a:r>
              <a:rPr lang="ko-KR" altLang="en-US" dirty="0" smtClean="0"/>
              <a:t> </a:t>
            </a:r>
            <a:r>
              <a:rPr lang="en-US" dirty="0" smtClean="0"/>
              <a:t>= </a:t>
            </a:r>
            <a:r>
              <a:rPr lang="ko-KR" altLang="en-US" dirty="0" smtClean="0"/>
              <a:t>핵융합</a:t>
            </a:r>
            <a:endParaRPr lang="en-US" altLang="ko-KR" dirty="0" smtClean="0"/>
          </a:p>
          <a:p>
            <a:endParaRPr lang="en-US" dirty="0"/>
          </a:p>
          <a:p>
            <a:r>
              <a:rPr lang="ko-KR" altLang="en-US" dirty="0" smtClean="0"/>
              <a:t>철보다 무거운 핵의 분열</a:t>
            </a:r>
            <a:r>
              <a:rPr lang="en-US" altLang="ko-KR" dirty="0" smtClean="0"/>
              <a:t>:</a:t>
            </a:r>
          </a:p>
          <a:p>
            <a:r>
              <a:rPr lang="ko-KR" altLang="en-US" dirty="0" smtClean="0"/>
              <a:t>하나의 무거운 핵보다 두개로 나뉜 상태가 더 낮은 에너지를 가진다</a:t>
            </a:r>
            <a:r>
              <a:rPr lang="en-US" altLang="ko-KR" dirty="0" smtClean="0"/>
              <a:t>.</a:t>
            </a:r>
          </a:p>
          <a:p>
            <a:r>
              <a:rPr lang="en-US" altLang="ko-KR" dirty="0" smtClean="0"/>
              <a:t>= </a:t>
            </a:r>
            <a:r>
              <a:rPr lang="ko-KR" altLang="en-US" dirty="0" smtClean="0"/>
              <a:t>핵분열 </a:t>
            </a:r>
            <a:endParaRPr lang="en-US" altLang="ko-KR" dirty="0" smtClean="0"/>
          </a:p>
          <a:p>
            <a:endParaRPr lang="en-US" altLang="ko-KR" dirty="0"/>
          </a:p>
          <a:p>
            <a:r>
              <a:rPr lang="ko-KR" altLang="en-US" dirty="0" smtClean="0"/>
              <a:t>핵융합과 핵분열</a:t>
            </a:r>
            <a:r>
              <a:rPr lang="en-US" altLang="ko-KR" dirty="0" smtClean="0">
                <a:sym typeface="Wingdings" panose="05000000000000000000" pitchFamily="2" charset="2"/>
              </a:rPr>
              <a:t> </a:t>
            </a:r>
            <a:r>
              <a:rPr lang="ko-KR" altLang="en-US" dirty="0" smtClean="0">
                <a:sym typeface="Wingdings" panose="05000000000000000000" pitchFamily="2" charset="2"/>
              </a:rPr>
              <a:t>에너지 방출</a:t>
            </a:r>
            <a:endParaRPr lang="en-US" altLang="ko-KR" dirty="0" smtClean="0">
              <a:sym typeface="Wingdings" panose="05000000000000000000" pitchFamily="2" charset="2"/>
            </a:endParaRPr>
          </a:p>
          <a:p>
            <a:r>
              <a:rPr lang="en-US" altLang="ko-KR" dirty="0" smtClean="0">
                <a:sym typeface="Wingdings" panose="05000000000000000000" pitchFamily="2" charset="2"/>
              </a:rPr>
              <a:t> </a:t>
            </a:r>
            <a:r>
              <a:rPr lang="ko-KR" altLang="en-US" dirty="0" smtClean="0">
                <a:sym typeface="Wingdings" panose="05000000000000000000" pitchFamily="2" charset="2"/>
              </a:rPr>
              <a:t>에너지 원</a:t>
            </a:r>
            <a:endParaRPr lang="en-US" altLang="ko-KR" dirty="0" smtClean="0">
              <a:sym typeface="Wingdings" panose="05000000000000000000" pitchFamily="2" charset="2"/>
            </a:endParaRPr>
          </a:p>
        </p:txBody>
      </p:sp>
      <p:pic>
        <p:nvPicPr>
          <p:cNvPr id="5" name="그림 4"/>
          <p:cNvPicPr>
            <a:picLocks noChangeAspect="1"/>
          </p:cNvPicPr>
          <p:nvPr/>
        </p:nvPicPr>
        <p:blipFill>
          <a:blip r:embed="rId4"/>
          <a:stretch>
            <a:fillRect/>
          </a:stretch>
        </p:blipFill>
        <p:spPr>
          <a:xfrm>
            <a:off x="276860" y="985869"/>
            <a:ext cx="3907568" cy="3522535"/>
          </a:xfrm>
          <a:prstGeom prst="rect">
            <a:avLst/>
          </a:prstGeom>
        </p:spPr>
      </p:pic>
      <p:sp>
        <p:nvSpPr>
          <p:cNvPr id="8" name="TextBox 7"/>
          <p:cNvSpPr txBox="1"/>
          <p:nvPr/>
        </p:nvSpPr>
        <p:spPr>
          <a:xfrm>
            <a:off x="387927" y="4747491"/>
            <a:ext cx="3528291" cy="369332"/>
          </a:xfrm>
          <a:prstGeom prst="rect">
            <a:avLst/>
          </a:prstGeom>
          <a:noFill/>
        </p:spPr>
        <p:txBody>
          <a:bodyPr wrap="square" rtlCol="0">
            <a:spAutoFit/>
          </a:bodyPr>
          <a:lstStyle/>
          <a:p>
            <a:r>
              <a:rPr lang="ko-KR" altLang="en-US" dirty="0" smtClean="0"/>
              <a:t>질량과 질량수 관계 </a:t>
            </a:r>
            <a:endParaRPr lang="en-US" dirty="0"/>
          </a:p>
        </p:txBody>
      </p:sp>
    </p:spTree>
    <p:extLst>
      <p:ext uri="{BB962C8B-B14F-4D97-AF65-F5344CB8AC3E}">
        <p14:creationId xmlns:p14="http://schemas.microsoft.com/office/powerpoint/2010/main" val="7038638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핵의 질량과 질량수</a:t>
            </a:r>
            <a:endParaRPr lang="ko-KR" altLang="en-US" sz="2500" spc="-20" dirty="0">
              <a:solidFill>
                <a:schemeClr val="bg1"/>
              </a:solidFill>
              <a:latin typeface="Candara" panose="020E0502030303020204" pitchFamily="34" charset="0"/>
              <a:ea typeface="Arial" charset="0"/>
            </a:endParaRPr>
          </a:p>
        </p:txBody>
      </p:sp>
      <p:pic>
        <p:nvPicPr>
          <p:cNvPr id="4098" name="Picture 2" descr="핵분열과정.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60" y="930059"/>
            <a:ext cx="4772025" cy="343852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5"/>
          <a:stretch>
            <a:fillRect/>
          </a:stretch>
        </p:blipFill>
        <p:spPr>
          <a:xfrm>
            <a:off x="323826" y="4668827"/>
            <a:ext cx="4725059" cy="409632"/>
          </a:xfrm>
          <a:prstGeom prst="rect">
            <a:avLst/>
          </a:prstGeom>
        </p:spPr>
      </p:pic>
      <p:sp>
        <p:nvSpPr>
          <p:cNvPr id="9" name="TextBox 8"/>
          <p:cNvSpPr txBox="1"/>
          <p:nvPr/>
        </p:nvSpPr>
        <p:spPr>
          <a:xfrm>
            <a:off x="5187430" y="1108141"/>
            <a:ext cx="3851564" cy="3970318"/>
          </a:xfrm>
          <a:prstGeom prst="rect">
            <a:avLst/>
          </a:prstGeom>
          <a:noFill/>
        </p:spPr>
        <p:txBody>
          <a:bodyPr wrap="square" rtlCol="0">
            <a:spAutoFit/>
          </a:bodyPr>
          <a:lstStyle/>
          <a:p>
            <a:r>
              <a:rPr lang="en-US" dirty="0" smtClean="0"/>
              <a:t>U235 </a:t>
            </a:r>
            <a:r>
              <a:rPr lang="ko-KR" altLang="en-US" dirty="0" err="1" smtClean="0"/>
              <a:t>결합에너지</a:t>
            </a:r>
            <a:r>
              <a:rPr lang="ko-KR" altLang="en-US" dirty="0" smtClean="0"/>
              <a:t> </a:t>
            </a:r>
            <a:endParaRPr lang="en-US" altLang="ko-KR" dirty="0" smtClean="0"/>
          </a:p>
          <a:p>
            <a:r>
              <a:rPr lang="en-US" altLang="ko-KR" dirty="0" smtClean="0"/>
              <a:t>~ </a:t>
            </a:r>
            <a:r>
              <a:rPr lang="ko-KR" altLang="en-US" dirty="0" err="1" smtClean="0"/>
              <a:t>핵자당</a:t>
            </a:r>
            <a:r>
              <a:rPr lang="ko-KR" altLang="en-US" dirty="0" smtClean="0"/>
              <a:t> </a:t>
            </a:r>
            <a:r>
              <a:rPr lang="en-US" altLang="ko-KR" dirty="0" smtClean="0"/>
              <a:t>7.6 MeV </a:t>
            </a:r>
          </a:p>
          <a:p>
            <a:endParaRPr lang="en-US" dirty="0"/>
          </a:p>
          <a:p>
            <a:r>
              <a:rPr lang="en-US" altLang="ko-KR" dirty="0" smtClean="0"/>
              <a:t>A~100 </a:t>
            </a:r>
            <a:r>
              <a:rPr lang="ko-KR" altLang="en-US" dirty="0" err="1" smtClean="0"/>
              <a:t>파편핵의</a:t>
            </a:r>
            <a:r>
              <a:rPr lang="ko-KR" altLang="en-US" dirty="0" smtClean="0"/>
              <a:t> </a:t>
            </a:r>
            <a:r>
              <a:rPr lang="ko-KR" altLang="en-US" dirty="0" err="1" smtClean="0"/>
              <a:t>결합에너지</a:t>
            </a:r>
            <a:endParaRPr lang="en-US" altLang="ko-KR" dirty="0" smtClean="0"/>
          </a:p>
          <a:p>
            <a:r>
              <a:rPr lang="en-US" dirty="0" smtClean="0"/>
              <a:t>~ </a:t>
            </a:r>
            <a:r>
              <a:rPr lang="ko-KR" altLang="en-US" dirty="0" err="1" smtClean="0"/>
              <a:t>핵자당</a:t>
            </a:r>
            <a:r>
              <a:rPr lang="ko-KR" altLang="en-US" dirty="0" smtClean="0"/>
              <a:t> </a:t>
            </a:r>
            <a:r>
              <a:rPr lang="en-US" altLang="ko-KR" dirty="0" smtClean="0"/>
              <a:t>8.5 MeV </a:t>
            </a:r>
          </a:p>
          <a:p>
            <a:endParaRPr lang="en-US" dirty="0"/>
          </a:p>
          <a:p>
            <a:r>
              <a:rPr lang="ko-KR" altLang="en-US" dirty="0" smtClean="0"/>
              <a:t>차이 </a:t>
            </a:r>
            <a:r>
              <a:rPr lang="en-US" altLang="ko-KR" dirty="0" smtClean="0"/>
              <a:t>~ </a:t>
            </a:r>
            <a:r>
              <a:rPr lang="ko-KR" altLang="en-US" dirty="0" err="1" smtClean="0"/>
              <a:t>핵자당</a:t>
            </a:r>
            <a:r>
              <a:rPr lang="ko-KR" altLang="en-US" dirty="0" smtClean="0"/>
              <a:t> </a:t>
            </a:r>
            <a:r>
              <a:rPr lang="en-US" altLang="ko-KR" dirty="0" smtClean="0"/>
              <a:t>0.9 MeV </a:t>
            </a:r>
          </a:p>
          <a:p>
            <a:endParaRPr lang="en-US" dirty="0"/>
          </a:p>
          <a:p>
            <a:r>
              <a:rPr lang="ko-KR" altLang="en-US" dirty="0" smtClean="0"/>
              <a:t>대략</a:t>
            </a:r>
            <a:r>
              <a:rPr lang="en-US" altLang="ko-KR" dirty="0" smtClean="0"/>
              <a:t>,</a:t>
            </a:r>
          </a:p>
          <a:p>
            <a:r>
              <a:rPr lang="en-US" dirty="0" smtClean="0"/>
              <a:t>A=200 </a:t>
            </a:r>
            <a:r>
              <a:rPr lang="ko-KR" altLang="en-US" dirty="0" smtClean="0"/>
              <a:t>인 핵이 </a:t>
            </a:r>
            <a:endParaRPr lang="en-US" altLang="ko-KR" dirty="0" smtClean="0"/>
          </a:p>
          <a:p>
            <a:r>
              <a:rPr lang="en-US" altLang="ko-KR" dirty="0" smtClean="0"/>
              <a:t>A=100</a:t>
            </a:r>
            <a:r>
              <a:rPr lang="ko-KR" altLang="en-US" dirty="0" smtClean="0"/>
              <a:t>인 핵 두개로 쪼개진다면</a:t>
            </a:r>
            <a:r>
              <a:rPr lang="en-US" altLang="ko-KR" dirty="0" smtClean="0"/>
              <a:t>,</a:t>
            </a:r>
          </a:p>
          <a:p>
            <a:r>
              <a:rPr lang="ko-KR" altLang="en-US" dirty="0" smtClean="0"/>
              <a:t>에너지 차이</a:t>
            </a:r>
            <a:endParaRPr lang="en-US" dirty="0" smtClean="0"/>
          </a:p>
          <a:p>
            <a:r>
              <a:rPr lang="en-US" dirty="0" smtClean="0"/>
              <a:t>~  200*0.9 MeV</a:t>
            </a:r>
          </a:p>
          <a:p>
            <a:r>
              <a:rPr lang="en-US" dirty="0" smtClean="0"/>
              <a:t>~  180 MeV </a:t>
            </a:r>
            <a:endParaRPr lang="en-US" dirty="0"/>
          </a:p>
        </p:txBody>
      </p:sp>
    </p:spTree>
    <p:extLst>
      <p:ext uri="{BB962C8B-B14F-4D97-AF65-F5344CB8AC3E}">
        <p14:creationId xmlns:p14="http://schemas.microsoft.com/office/powerpoint/2010/main" val="762279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5" name="그림 4"/>
          <p:cNvPicPr>
            <a:picLocks noChangeAspect="1"/>
          </p:cNvPicPr>
          <p:nvPr/>
        </p:nvPicPr>
        <p:blipFill>
          <a:blip r:embed="rId4"/>
          <a:stretch>
            <a:fillRect/>
          </a:stretch>
        </p:blipFill>
        <p:spPr>
          <a:xfrm>
            <a:off x="218328" y="783056"/>
            <a:ext cx="8439897" cy="4368800"/>
          </a:xfrm>
          <a:prstGeom prst="rect">
            <a:avLst/>
          </a:prstGeom>
        </p:spPr>
      </p:pic>
    </p:spTree>
    <p:extLst>
      <p:ext uri="{BB962C8B-B14F-4D97-AF65-F5344CB8AC3E}">
        <p14:creationId xmlns:p14="http://schemas.microsoft.com/office/powerpoint/2010/main" val="1181052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5122" name="Picture 2" descr="https://upload.wikimedia.org/wikipedia/commons/thumb/5/5b/Liquid_drop_model.svg/452px-Liquid_drop_mode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66" y="1592302"/>
            <a:ext cx="6635777" cy="1717668"/>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5"/>
          <a:stretch>
            <a:fillRect/>
          </a:stretch>
        </p:blipFill>
        <p:spPr>
          <a:xfrm>
            <a:off x="1075602" y="953494"/>
            <a:ext cx="4905375" cy="485775"/>
          </a:xfrm>
          <a:prstGeom prst="rect">
            <a:avLst/>
          </a:prstGeom>
        </p:spPr>
      </p:pic>
      <p:sp>
        <p:nvSpPr>
          <p:cNvPr id="8" name="TextBox 7"/>
          <p:cNvSpPr txBox="1"/>
          <p:nvPr/>
        </p:nvSpPr>
        <p:spPr>
          <a:xfrm>
            <a:off x="655782" y="3657600"/>
            <a:ext cx="6363854" cy="2585323"/>
          </a:xfrm>
          <a:prstGeom prst="rect">
            <a:avLst/>
          </a:prstGeom>
          <a:noFill/>
        </p:spPr>
        <p:txBody>
          <a:bodyPr wrap="square" rtlCol="0">
            <a:spAutoFit/>
          </a:bodyPr>
          <a:lstStyle/>
          <a:p>
            <a:r>
              <a:rPr lang="en-US" dirty="0" smtClean="0"/>
              <a:t>Mass formula suggests that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nuclear force is a short ranged force</a:t>
            </a:r>
          </a:p>
          <a:p>
            <a:pPr marL="742950" lvl="1" indent="-285750">
              <a:buFont typeface="Arial" panose="020B0604020202020204" pitchFamily="34" charset="0"/>
              <a:buChar char="•"/>
            </a:pPr>
            <a:r>
              <a:rPr lang="en-US" dirty="0" smtClean="0"/>
              <a:t>If Long ranged force ~ A(A-1)</a:t>
            </a:r>
          </a:p>
          <a:p>
            <a:pPr marL="742950" lvl="1" indent="-285750">
              <a:buFont typeface="Arial" panose="020B0604020202020204" pitchFamily="34" charset="0"/>
              <a:buChar char="•"/>
            </a:pPr>
            <a:r>
              <a:rPr lang="en-US" dirty="0" smtClean="0"/>
              <a:t>number of pair is reduced </a:t>
            </a:r>
            <a:r>
              <a:rPr lang="en-US" dirty="0"/>
              <a:t>near surface </a:t>
            </a:r>
            <a:endParaRPr lang="en-US" dirty="0" smtClean="0"/>
          </a:p>
          <a:p>
            <a:pPr marL="285750" indent="-285750">
              <a:buFont typeface="Arial" panose="020B0604020202020204" pitchFamily="34" charset="0"/>
              <a:buChar char="•"/>
            </a:pPr>
            <a:r>
              <a:rPr lang="en-US" dirty="0" smtClean="0"/>
              <a:t>Interior of nucleus is roughly uniform </a:t>
            </a:r>
          </a:p>
          <a:p>
            <a:pPr marL="742950" lvl="1" indent="-285750">
              <a:buFont typeface="Arial" panose="020B0604020202020204" pitchFamily="34" charset="0"/>
              <a:buChar char="•"/>
            </a:pPr>
            <a:r>
              <a:rPr lang="en-US" dirty="0" smtClean="0"/>
              <a:t>Radius of nucleus ~ A^{1/3} </a:t>
            </a:r>
          </a:p>
          <a:p>
            <a:pPr marL="742950" lvl="1" indent="-285750">
              <a:buFont typeface="Arial" panose="020B0604020202020204" pitchFamily="34" charset="0"/>
              <a:buChar char="•"/>
            </a:pPr>
            <a:r>
              <a:rPr lang="en-US" dirty="0" smtClean="0"/>
              <a:t>Nucleons repels each other at very short distance</a:t>
            </a:r>
            <a:endParaRPr lang="en-US" dirty="0" smtClean="0">
              <a:sym typeface="Wingdings" panose="05000000000000000000" pitchFamily="2" charset="2"/>
            </a:endParaRPr>
          </a:p>
          <a:p>
            <a:pPr marL="285750" indent="-285750">
              <a:buFont typeface="Wingdings" panose="05000000000000000000" pitchFamily="2" charset="2"/>
              <a:buChar char="à"/>
            </a:pPr>
            <a:r>
              <a:rPr lang="en-US" dirty="0" smtClean="0">
                <a:sym typeface="Wingdings" panose="05000000000000000000" pitchFamily="2" charset="2"/>
              </a:rPr>
              <a:t>The (in-compressible) </a:t>
            </a:r>
            <a:r>
              <a:rPr lang="en-US" dirty="0" smtClean="0">
                <a:solidFill>
                  <a:srgbClr val="FF0000"/>
                </a:solidFill>
                <a:sym typeface="Wingdings" panose="05000000000000000000" pitchFamily="2" charset="2"/>
              </a:rPr>
              <a:t>liquid-drop</a:t>
            </a:r>
            <a:r>
              <a:rPr lang="en-US" dirty="0" smtClean="0">
                <a:sym typeface="Wingdings" panose="05000000000000000000" pitchFamily="2" charset="2"/>
              </a:rPr>
              <a:t> model</a:t>
            </a:r>
          </a:p>
        </p:txBody>
      </p:sp>
    </p:spTree>
    <p:extLst>
      <p:ext uri="{BB962C8B-B14F-4D97-AF65-F5344CB8AC3E}">
        <p14:creationId xmlns:p14="http://schemas.microsoft.com/office/powerpoint/2010/main" val="2052300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5122" name="Picture 2" descr="https://upload.wikimedia.org/wikipedia/commons/thumb/5/5b/Liquid_drop_model.svg/452px-Liquid_drop_mode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66" y="1592302"/>
            <a:ext cx="6635777" cy="1717668"/>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5"/>
          <a:stretch>
            <a:fillRect/>
          </a:stretch>
        </p:blipFill>
        <p:spPr>
          <a:xfrm>
            <a:off x="1075602" y="953494"/>
            <a:ext cx="4905375" cy="485775"/>
          </a:xfrm>
          <a:prstGeom prst="rect">
            <a:avLst/>
          </a:prstGeom>
        </p:spPr>
      </p:pic>
      <p:sp>
        <p:nvSpPr>
          <p:cNvPr id="8" name="TextBox 7"/>
          <p:cNvSpPr txBox="1"/>
          <p:nvPr/>
        </p:nvSpPr>
        <p:spPr>
          <a:xfrm>
            <a:off x="655781" y="3657600"/>
            <a:ext cx="8349673"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ym typeface="Wingdings" panose="05000000000000000000" pitchFamily="2" charset="2"/>
              </a:rPr>
              <a:t>Symmetry Term:</a:t>
            </a:r>
          </a:p>
          <a:p>
            <a:pPr marL="742950" lvl="1" indent="-285750">
              <a:buFont typeface="Arial" panose="020B0604020202020204" pitchFamily="34" charset="0"/>
              <a:buChar char="•"/>
            </a:pPr>
            <a:r>
              <a:rPr lang="en-US" dirty="0" smtClean="0">
                <a:sym typeface="Wingdings" panose="05000000000000000000" pitchFamily="2" charset="2"/>
              </a:rPr>
              <a:t>Coulomb </a:t>
            </a:r>
            <a:r>
              <a:rPr lang="en-US" dirty="0">
                <a:sym typeface="Wingdings" panose="05000000000000000000" pitchFamily="2" charset="2"/>
              </a:rPr>
              <a:t>prefers less proton and more neutrons. </a:t>
            </a:r>
            <a:r>
              <a:rPr lang="en-US" dirty="0" smtClean="0">
                <a:sym typeface="Wingdings" panose="05000000000000000000" pitchFamily="2" charset="2"/>
              </a:rPr>
              <a:t>(larger binding energy)</a:t>
            </a:r>
            <a:endParaRPr lang="en-US" dirty="0">
              <a:sym typeface="Wingdings" panose="05000000000000000000" pitchFamily="2" charset="2"/>
            </a:endParaRPr>
          </a:p>
          <a:p>
            <a:pPr marL="742950" lvl="1" indent="-285750">
              <a:buFont typeface="Arial" panose="020B0604020202020204" pitchFamily="34" charset="0"/>
              <a:buChar char="•"/>
            </a:pPr>
            <a:r>
              <a:rPr lang="en-US" dirty="0" smtClean="0">
                <a:sym typeface="Wingdings" panose="05000000000000000000" pitchFamily="2" charset="2"/>
              </a:rPr>
              <a:t>However, observed </a:t>
            </a:r>
            <a:r>
              <a:rPr lang="en-US" dirty="0">
                <a:sym typeface="Wingdings" panose="05000000000000000000" pitchFamily="2" charset="2"/>
              </a:rPr>
              <a:t>s</a:t>
            </a:r>
            <a:r>
              <a:rPr lang="en-US" dirty="0" smtClean="0">
                <a:sym typeface="Wingdings" panose="05000000000000000000" pitchFamily="2" charset="2"/>
              </a:rPr>
              <a:t>table nuclei have almost the same number of protons and neutrons</a:t>
            </a:r>
          </a:p>
          <a:p>
            <a:pPr marL="742950" lvl="1" indent="-285750">
              <a:buFont typeface="Arial" panose="020B0604020202020204" pitchFamily="34" charset="0"/>
              <a:buChar char="•"/>
            </a:pPr>
            <a:r>
              <a:rPr lang="en-US" dirty="0" smtClean="0">
                <a:sym typeface="Wingdings" panose="05000000000000000000" pitchFamily="2" charset="2"/>
              </a:rPr>
              <a:t>Requires additional symmetry correction. (prefers N=Z)</a:t>
            </a:r>
          </a:p>
          <a:p>
            <a:pPr marL="285750" indent="-285750">
              <a:buFont typeface="Arial" panose="020B0604020202020204" pitchFamily="34" charset="0"/>
              <a:buChar char="•"/>
            </a:pPr>
            <a:r>
              <a:rPr lang="en-US" dirty="0" smtClean="0">
                <a:sym typeface="Wingdings" panose="05000000000000000000" pitchFamily="2" charset="2"/>
              </a:rPr>
              <a:t>Pairing term:</a:t>
            </a:r>
          </a:p>
          <a:p>
            <a:pPr marL="742950" lvl="1" indent="-285750">
              <a:buFont typeface="Arial" panose="020B0604020202020204" pitchFamily="34" charset="0"/>
              <a:buChar char="•"/>
            </a:pPr>
            <a:r>
              <a:rPr lang="en-US" dirty="0" smtClean="0">
                <a:sym typeface="Wingdings" panose="05000000000000000000" pitchFamily="2" charset="2"/>
              </a:rPr>
              <a:t>Observation shows like nucleons tends to make pairs. </a:t>
            </a:r>
          </a:p>
          <a:p>
            <a:pPr lvl="1"/>
            <a:r>
              <a:rPr lang="en-US" dirty="0">
                <a:sym typeface="Wingdings" panose="05000000000000000000" pitchFamily="2" charset="2"/>
              </a:rPr>
              <a:t> </a:t>
            </a:r>
            <a:r>
              <a:rPr lang="en-US" dirty="0" smtClean="0">
                <a:sym typeface="Wingdings" panose="05000000000000000000" pitchFamily="2" charset="2"/>
              </a:rPr>
              <a:t>    (i.e. even number of N, Z have more binding energy.) </a:t>
            </a:r>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Symmetry term and pairing term requires more complex model than liquid-drop model. </a:t>
            </a:r>
          </a:p>
        </p:txBody>
      </p:sp>
    </p:spTree>
    <p:extLst>
      <p:ext uri="{BB962C8B-B14F-4D97-AF65-F5344CB8AC3E}">
        <p14:creationId xmlns:p14="http://schemas.microsoft.com/office/powerpoint/2010/main" val="2314191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411453" y="906877"/>
            <a:ext cx="4160547" cy="3790088"/>
          </a:xfrm>
          <a:prstGeom prst="rect">
            <a:avLst/>
          </a:prstGeom>
        </p:spPr>
      </p:pic>
      <p:sp>
        <p:nvSpPr>
          <p:cNvPr id="5" name="TextBox 4"/>
          <p:cNvSpPr txBox="1"/>
          <p:nvPr/>
        </p:nvSpPr>
        <p:spPr>
          <a:xfrm>
            <a:off x="4758819" y="1047595"/>
            <a:ext cx="4064000" cy="2031325"/>
          </a:xfrm>
          <a:prstGeom prst="rect">
            <a:avLst/>
          </a:prstGeom>
          <a:noFill/>
        </p:spPr>
        <p:txBody>
          <a:bodyPr wrap="square" rtlCol="0">
            <a:spAutoFit/>
          </a:bodyPr>
          <a:lstStyle/>
          <a:p>
            <a:r>
              <a:rPr lang="en-US" dirty="0" smtClean="0"/>
              <a:t>Liquid-drop model </a:t>
            </a:r>
          </a:p>
          <a:p>
            <a:r>
              <a:rPr lang="en-US" dirty="0" smtClean="0"/>
              <a:t>Roughly describes general pattern</a:t>
            </a:r>
          </a:p>
          <a:p>
            <a:pPr marL="285750" indent="-285750">
              <a:buFont typeface="Wingdings" panose="05000000000000000000" pitchFamily="2" charset="2"/>
              <a:buChar char="à"/>
            </a:pPr>
            <a:r>
              <a:rPr lang="en-US" dirty="0" smtClean="0">
                <a:sym typeface="Wingdings" panose="05000000000000000000" pitchFamily="2" charset="2"/>
              </a:rPr>
              <a:t>Good for heavy nuclei </a:t>
            </a:r>
          </a:p>
          <a:p>
            <a:r>
              <a:rPr lang="en-US" dirty="0">
                <a:sym typeface="Wingdings" panose="05000000000000000000" pitchFamily="2" charset="2"/>
              </a:rPr>
              <a:t> </a:t>
            </a:r>
            <a:r>
              <a:rPr lang="en-US" dirty="0" smtClean="0">
                <a:sym typeface="Wingdings" panose="05000000000000000000" pitchFamily="2" charset="2"/>
              </a:rPr>
              <a:t>     </a:t>
            </a:r>
            <a:r>
              <a:rPr lang="en-US" dirty="0">
                <a:sym typeface="Wingdings" panose="05000000000000000000" pitchFamily="2" charset="2"/>
              </a:rPr>
              <a:t>used for nuclear fission modeling</a:t>
            </a:r>
          </a:p>
          <a:p>
            <a:endParaRPr lang="en-US" dirty="0" smtClean="0">
              <a:sym typeface="Wingdings" panose="05000000000000000000" pitchFamily="2" charset="2"/>
            </a:endParaRPr>
          </a:p>
          <a:p>
            <a:pPr marL="285750" indent="-285750">
              <a:buFont typeface="Wingdings" panose="05000000000000000000" pitchFamily="2" charset="2"/>
              <a:buChar char="à"/>
            </a:pPr>
            <a:r>
              <a:rPr lang="en-US" dirty="0" smtClean="0">
                <a:sym typeface="Wingdings" panose="05000000000000000000" pitchFamily="2" charset="2"/>
              </a:rPr>
              <a:t>Not good for light nuclei. </a:t>
            </a:r>
          </a:p>
          <a:p>
            <a:r>
              <a:rPr lang="en-US" dirty="0">
                <a:sym typeface="Wingdings" panose="05000000000000000000" pitchFamily="2" charset="2"/>
              </a:rPr>
              <a:t> </a:t>
            </a:r>
            <a:r>
              <a:rPr lang="en-US" dirty="0" smtClean="0">
                <a:sym typeface="Wingdings" panose="05000000000000000000" pitchFamily="2" charset="2"/>
              </a:rPr>
              <a:t>     some details are missed. </a:t>
            </a:r>
          </a:p>
        </p:txBody>
      </p:sp>
      <p:pic>
        <p:nvPicPr>
          <p:cNvPr id="12" name="Picture 8" descr="http://hafemannonthebomb.com/image/realLiquidDro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95" y="4789329"/>
            <a:ext cx="3714461" cy="16987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universe-review.ca/I14-07-liquiddrop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0488" y="4056349"/>
            <a:ext cx="1866900" cy="2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646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4692073" y="2202138"/>
            <a:ext cx="4221018" cy="1754326"/>
          </a:xfrm>
          <a:prstGeom prst="rect">
            <a:avLst/>
          </a:prstGeom>
          <a:noFill/>
        </p:spPr>
        <p:txBody>
          <a:bodyPr wrap="square" rtlCol="0">
            <a:spAutoFit/>
          </a:bodyPr>
          <a:lstStyle/>
          <a:p>
            <a:r>
              <a:rPr lang="en-US" dirty="0" smtClean="0"/>
              <a:t>Exercise Problem: </a:t>
            </a:r>
          </a:p>
          <a:p>
            <a:r>
              <a:rPr lang="en-US" dirty="0" smtClean="0"/>
              <a:t>Find the line of stability from mass formula</a:t>
            </a:r>
          </a:p>
          <a:p>
            <a:pPr marL="285750" indent="-285750">
              <a:buFont typeface="Wingdings" panose="05000000000000000000" pitchFamily="2" charset="2"/>
              <a:buChar char="à"/>
            </a:pPr>
            <a:r>
              <a:rPr lang="en-US" dirty="0" smtClean="0">
                <a:sym typeface="Wingdings" panose="05000000000000000000" pitchFamily="2" charset="2"/>
              </a:rPr>
              <a:t>Optimal Z which gives minimum mass(maximum binding energy)</a:t>
            </a:r>
          </a:p>
          <a:p>
            <a:pPr marL="285750" indent="-285750">
              <a:buFont typeface="Wingdings" panose="05000000000000000000" pitchFamily="2" charset="2"/>
              <a:buChar char="à"/>
            </a:pPr>
            <a:r>
              <a:rPr lang="en-US" dirty="0" smtClean="0">
                <a:sym typeface="Wingdings" panose="05000000000000000000" pitchFamily="2" charset="2"/>
              </a:rPr>
              <a:t>First derivative B(A,Z) by Z</a:t>
            </a:r>
            <a:endParaRPr lang="en-US" dirty="0"/>
          </a:p>
        </p:txBody>
      </p:sp>
      <p:pic>
        <p:nvPicPr>
          <p:cNvPr id="8" name="그림 7"/>
          <p:cNvPicPr>
            <a:picLocks noChangeAspect="1"/>
          </p:cNvPicPr>
          <p:nvPr/>
        </p:nvPicPr>
        <p:blipFill>
          <a:blip r:embed="rId4"/>
          <a:stretch>
            <a:fillRect/>
          </a:stretch>
        </p:blipFill>
        <p:spPr>
          <a:xfrm>
            <a:off x="1496593" y="712739"/>
            <a:ext cx="5809371" cy="1159655"/>
          </a:xfrm>
          <a:prstGeom prst="rect">
            <a:avLst/>
          </a:prstGeom>
        </p:spPr>
      </p:pic>
      <p:pic>
        <p:nvPicPr>
          <p:cNvPr id="12" name="그림 11"/>
          <p:cNvPicPr>
            <a:picLocks noChangeAspect="1"/>
          </p:cNvPicPr>
          <p:nvPr/>
        </p:nvPicPr>
        <p:blipFill>
          <a:blip r:embed="rId5"/>
          <a:stretch>
            <a:fillRect/>
          </a:stretch>
        </p:blipFill>
        <p:spPr>
          <a:xfrm>
            <a:off x="4890678" y="4073294"/>
            <a:ext cx="3218850" cy="1025564"/>
          </a:xfrm>
          <a:prstGeom prst="rect">
            <a:avLst/>
          </a:prstGeom>
        </p:spPr>
      </p:pic>
      <p:pic>
        <p:nvPicPr>
          <p:cNvPr id="13" name="그림 12"/>
          <p:cNvPicPr>
            <a:picLocks noChangeAspect="1"/>
          </p:cNvPicPr>
          <p:nvPr/>
        </p:nvPicPr>
        <p:blipFill>
          <a:blip r:embed="rId6"/>
          <a:stretch>
            <a:fillRect/>
          </a:stretch>
        </p:blipFill>
        <p:spPr>
          <a:xfrm>
            <a:off x="4890678" y="5209857"/>
            <a:ext cx="1563270" cy="333585"/>
          </a:xfrm>
          <a:prstGeom prst="rect">
            <a:avLst/>
          </a:prstGeom>
        </p:spPr>
      </p:pic>
      <p:pic>
        <p:nvPicPr>
          <p:cNvPr id="14" name="그림 13"/>
          <p:cNvPicPr>
            <a:picLocks noChangeAspect="1"/>
          </p:cNvPicPr>
          <p:nvPr/>
        </p:nvPicPr>
        <p:blipFill>
          <a:blip r:embed="rId7"/>
          <a:stretch>
            <a:fillRect/>
          </a:stretch>
        </p:blipFill>
        <p:spPr>
          <a:xfrm>
            <a:off x="4890678" y="5597380"/>
            <a:ext cx="2599462" cy="325838"/>
          </a:xfrm>
          <a:prstGeom prst="rect">
            <a:avLst/>
          </a:prstGeom>
        </p:spPr>
      </p:pic>
      <p:pic>
        <p:nvPicPr>
          <p:cNvPr id="15" name="그림 14"/>
          <p:cNvPicPr>
            <a:picLocks noChangeAspect="1"/>
          </p:cNvPicPr>
          <p:nvPr/>
        </p:nvPicPr>
        <p:blipFill>
          <a:blip r:embed="rId8"/>
          <a:stretch>
            <a:fillRect/>
          </a:stretch>
        </p:blipFill>
        <p:spPr>
          <a:xfrm>
            <a:off x="92912" y="2370650"/>
            <a:ext cx="4308366" cy="2839207"/>
          </a:xfrm>
          <a:prstGeom prst="rect">
            <a:avLst/>
          </a:prstGeom>
        </p:spPr>
      </p:pic>
    </p:spTree>
    <p:extLst>
      <p:ext uri="{BB962C8B-B14F-4D97-AF65-F5344CB8AC3E}">
        <p14:creationId xmlns:p14="http://schemas.microsoft.com/office/powerpoint/2010/main" val="3644145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5" name="그림 4"/>
          <p:cNvPicPr>
            <a:picLocks noChangeAspect="1"/>
          </p:cNvPicPr>
          <p:nvPr/>
        </p:nvPicPr>
        <p:blipFill>
          <a:blip r:embed="rId4"/>
          <a:stretch>
            <a:fillRect/>
          </a:stretch>
        </p:blipFill>
        <p:spPr>
          <a:xfrm>
            <a:off x="276860" y="929686"/>
            <a:ext cx="4407292" cy="3298642"/>
          </a:xfrm>
          <a:prstGeom prst="rect">
            <a:avLst/>
          </a:prstGeom>
        </p:spPr>
      </p:pic>
      <p:sp>
        <p:nvSpPr>
          <p:cNvPr id="10" name="TextBox 9"/>
          <p:cNvSpPr txBox="1"/>
          <p:nvPr/>
        </p:nvSpPr>
        <p:spPr>
          <a:xfrm>
            <a:off x="5200073" y="1267827"/>
            <a:ext cx="3458152" cy="2308324"/>
          </a:xfrm>
          <a:prstGeom prst="rect">
            <a:avLst/>
          </a:prstGeom>
          <a:noFill/>
        </p:spPr>
        <p:txBody>
          <a:bodyPr wrap="square" rtlCol="0">
            <a:spAutoFit/>
          </a:bodyPr>
          <a:lstStyle/>
          <a:p>
            <a:r>
              <a:rPr lang="en-US" dirty="0" smtClean="0"/>
              <a:t>Liquid drop model predicts much more bound nuclei</a:t>
            </a:r>
          </a:p>
          <a:p>
            <a:r>
              <a:rPr lang="en-US" dirty="0" smtClean="0"/>
              <a:t>(not observed yet!)</a:t>
            </a:r>
          </a:p>
          <a:p>
            <a:endParaRPr lang="en-US" dirty="0"/>
          </a:p>
          <a:p>
            <a:r>
              <a:rPr lang="en-US" dirty="0" smtClean="0"/>
              <a:t>These </a:t>
            </a:r>
            <a:r>
              <a:rPr lang="en-US" dirty="0" smtClean="0">
                <a:solidFill>
                  <a:srgbClr val="FF0000"/>
                </a:solidFill>
              </a:rPr>
              <a:t>neutron rich rare isotopes</a:t>
            </a:r>
          </a:p>
          <a:p>
            <a:r>
              <a:rPr lang="en-US" dirty="0" smtClean="0"/>
              <a:t>Plays important role in the origin of elements.</a:t>
            </a:r>
          </a:p>
          <a:p>
            <a:r>
              <a:rPr lang="ko-KR" altLang="en-US" dirty="0" smtClean="0"/>
              <a:t>다른 강의 참조</a:t>
            </a:r>
            <a:endParaRPr lang="en-US" dirty="0"/>
          </a:p>
        </p:txBody>
      </p:sp>
    </p:spTree>
    <p:extLst>
      <p:ext uri="{BB962C8B-B14F-4D97-AF65-F5344CB8AC3E}">
        <p14:creationId xmlns:p14="http://schemas.microsoft.com/office/powerpoint/2010/main" val="2877811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smtClean="0">
                <a:solidFill>
                  <a:schemeClr val="bg1"/>
                </a:solidFill>
                <a:latin typeface="Candara" panose="020E0502030303020204" pitchFamily="34" charset="0"/>
                <a:ea typeface="Arial" charset="0"/>
              </a:rPr>
              <a:t>Nuclear Decay</a:t>
            </a:r>
            <a:endParaRPr lang="ko-KR" altLang="en-US" sz="2500" spc="-20" dirty="0">
              <a:solidFill>
                <a:schemeClr val="bg1"/>
              </a:solidFill>
              <a:latin typeface="Candara" panose="020E0502030303020204" pitchFamily="34" charset="0"/>
              <a:ea typeface="Arial" charset="0"/>
            </a:endParaRPr>
          </a:p>
        </p:txBody>
      </p:sp>
      <p:sp>
        <p:nvSpPr>
          <p:cNvPr id="10" name="TextBox 9"/>
          <p:cNvSpPr txBox="1"/>
          <p:nvPr/>
        </p:nvSpPr>
        <p:spPr>
          <a:xfrm>
            <a:off x="397164" y="858982"/>
            <a:ext cx="2687781" cy="2031325"/>
          </a:xfrm>
          <a:prstGeom prst="rect">
            <a:avLst/>
          </a:prstGeom>
          <a:noFill/>
        </p:spPr>
        <p:txBody>
          <a:bodyPr wrap="square" rtlCol="0">
            <a:spAutoFit/>
          </a:bodyPr>
          <a:lstStyle/>
          <a:p>
            <a:r>
              <a:rPr lang="en-US" dirty="0" smtClean="0"/>
              <a:t>Why </a:t>
            </a:r>
            <a:r>
              <a:rPr lang="en-US" dirty="0" smtClean="0">
                <a:solidFill>
                  <a:srgbClr val="FF0000"/>
                </a:solidFill>
              </a:rPr>
              <a:t>rare</a:t>
            </a:r>
            <a:r>
              <a:rPr lang="en-US" dirty="0" smtClean="0"/>
              <a:t> isotopes?</a:t>
            </a:r>
          </a:p>
          <a:p>
            <a:endParaRPr lang="en-US" dirty="0"/>
          </a:p>
          <a:p>
            <a:r>
              <a:rPr lang="en-US" dirty="0" smtClean="0"/>
              <a:t>Because nuclei can decay </a:t>
            </a:r>
          </a:p>
          <a:p>
            <a:r>
              <a:rPr lang="en-US" dirty="0" smtClean="0">
                <a:sym typeface="Wingdings" panose="05000000000000000000" pitchFamily="2" charset="2"/>
              </a:rPr>
              <a:t> changes into different nuclei !</a:t>
            </a:r>
          </a:p>
          <a:p>
            <a:pPr marL="285750" indent="-285750">
              <a:buFont typeface="Wingdings" panose="05000000000000000000" pitchFamily="2" charset="2"/>
              <a:buChar char="à"/>
            </a:pPr>
            <a:r>
              <a:rPr lang="en-US" dirty="0" smtClean="0">
                <a:sym typeface="Wingdings" panose="05000000000000000000" pitchFamily="2" charset="2"/>
              </a:rPr>
              <a:t>Finite Life time . </a:t>
            </a:r>
          </a:p>
          <a:p>
            <a:pPr marL="285750" indent="-285750">
              <a:buFont typeface="Wingdings" panose="05000000000000000000" pitchFamily="2" charset="2"/>
              <a:buChar char="à"/>
            </a:pPr>
            <a:r>
              <a:rPr lang="en-US" dirty="0" smtClean="0">
                <a:sym typeface="Wingdings" panose="05000000000000000000" pitchFamily="2" charset="2"/>
              </a:rPr>
              <a:t>Becomes Rare </a:t>
            </a:r>
            <a:endParaRPr lang="en-US" dirty="0" smtClean="0"/>
          </a:p>
        </p:txBody>
      </p:sp>
      <p:sp>
        <p:nvSpPr>
          <p:cNvPr id="8" name="TextBox 7"/>
          <p:cNvSpPr txBox="1"/>
          <p:nvPr/>
        </p:nvSpPr>
        <p:spPr>
          <a:xfrm>
            <a:off x="396934" y="3218407"/>
            <a:ext cx="254923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Alpha decay</a:t>
            </a:r>
          </a:p>
          <a:p>
            <a:pPr marL="285750" indent="-285750">
              <a:buFont typeface="Arial" panose="020B0604020202020204" pitchFamily="34" charset="0"/>
              <a:buChar char="•"/>
            </a:pPr>
            <a:r>
              <a:rPr lang="en-US" dirty="0" smtClean="0"/>
              <a:t>Beta decay</a:t>
            </a:r>
          </a:p>
          <a:p>
            <a:pPr marL="285750" indent="-285750">
              <a:buFont typeface="Arial" panose="020B0604020202020204" pitchFamily="34" charset="0"/>
              <a:buChar char="•"/>
            </a:pPr>
            <a:r>
              <a:rPr lang="en-US" dirty="0" smtClean="0"/>
              <a:t>Gama decay</a:t>
            </a:r>
          </a:p>
          <a:p>
            <a:pPr marL="285750" indent="-285750">
              <a:buFont typeface="Arial" panose="020B0604020202020204" pitchFamily="34" charset="0"/>
              <a:buChar char="•"/>
            </a:pPr>
            <a:r>
              <a:rPr lang="en-US" dirty="0" smtClean="0"/>
              <a:t>Proton emission</a:t>
            </a:r>
          </a:p>
          <a:p>
            <a:pPr marL="285750" indent="-285750">
              <a:buFont typeface="Arial" panose="020B0604020202020204" pitchFamily="34" charset="0"/>
              <a:buChar char="•"/>
            </a:pPr>
            <a:r>
              <a:rPr lang="en-US" dirty="0" smtClean="0"/>
              <a:t>Neutron emission</a:t>
            </a:r>
          </a:p>
          <a:p>
            <a:pPr marL="285750" indent="-285750">
              <a:buFont typeface="Arial" panose="020B0604020202020204" pitchFamily="34" charset="0"/>
              <a:buChar char="•"/>
            </a:pPr>
            <a:r>
              <a:rPr lang="en-US" dirty="0" smtClean="0"/>
              <a:t>Etc. </a:t>
            </a:r>
            <a:endParaRPr lang="en-US" dirty="0"/>
          </a:p>
        </p:txBody>
      </p:sp>
      <p:sp>
        <p:nvSpPr>
          <p:cNvPr id="12" name="TextBox 11"/>
          <p:cNvSpPr txBox="1"/>
          <p:nvPr/>
        </p:nvSpPr>
        <p:spPr>
          <a:xfrm>
            <a:off x="396934" y="5245416"/>
            <a:ext cx="4359793" cy="1200329"/>
          </a:xfrm>
          <a:prstGeom prst="rect">
            <a:avLst/>
          </a:prstGeom>
          <a:noFill/>
        </p:spPr>
        <p:txBody>
          <a:bodyPr wrap="square" rtlCol="0">
            <a:spAutoFit/>
          </a:bodyPr>
          <a:lstStyle/>
          <a:p>
            <a:r>
              <a:rPr lang="en-US" dirty="0" smtClean="0">
                <a:solidFill>
                  <a:srgbClr val="FF0000"/>
                </a:solidFill>
              </a:rPr>
              <a:t>Why decay? </a:t>
            </a:r>
          </a:p>
          <a:p>
            <a:r>
              <a:rPr lang="en-US" dirty="0" smtClean="0"/>
              <a:t>As time evolves system changes</a:t>
            </a:r>
          </a:p>
          <a:p>
            <a:r>
              <a:rPr lang="en-US" dirty="0" smtClean="0"/>
              <a:t>to </a:t>
            </a:r>
            <a:r>
              <a:rPr lang="en-US" dirty="0" smtClean="0"/>
              <a:t>stable(lower energy) states </a:t>
            </a:r>
          </a:p>
          <a:p>
            <a:r>
              <a:rPr lang="en-US" dirty="0" smtClean="0"/>
              <a:t>by </a:t>
            </a:r>
            <a:r>
              <a:rPr lang="en-US" dirty="0" smtClean="0">
                <a:solidFill>
                  <a:srgbClr val="FF0000"/>
                </a:solidFill>
              </a:rPr>
              <a:t>strong interaction or weak interaction.</a:t>
            </a:r>
            <a:endParaRPr lang="en-US" dirty="0">
              <a:solidFill>
                <a:srgbClr val="FF0000"/>
              </a:solidFill>
            </a:endParaRPr>
          </a:p>
        </p:txBody>
      </p:sp>
      <p:pic>
        <p:nvPicPr>
          <p:cNvPr id="18438" name="Picture 6" descr="Unlike an Iron Age collapse, a Bronze Age collapse releases energy, since copper and tin are past the iron peak on the curve of binding ener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095" y="940139"/>
            <a:ext cx="5581650" cy="3429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03969" y="6121691"/>
            <a:ext cx="3528291" cy="369332"/>
          </a:xfrm>
          <a:prstGeom prst="rect">
            <a:avLst/>
          </a:prstGeom>
          <a:noFill/>
        </p:spPr>
        <p:txBody>
          <a:bodyPr wrap="square" rtlCol="0">
            <a:spAutoFit/>
          </a:bodyPr>
          <a:lstStyle/>
          <a:p>
            <a:r>
              <a:rPr lang="en-US" dirty="0" smtClean="0"/>
              <a:t>(neutron mass) &gt; (proton mass)</a:t>
            </a:r>
            <a:endParaRPr lang="en-US" dirty="0"/>
          </a:p>
        </p:txBody>
      </p:sp>
      <p:pic>
        <p:nvPicPr>
          <p:cNvPr id="5" name="그림 4"/>
          <p:cNvPicPr>
            <a:picLocks noChangeAspect="1"/>
          </p:cNvPicPr>
          <p:nvPr/>
        </p:nvPicPr>
        <p:blipFill>
          <a:blip r:embed="rId5"/>
          <a:stretch>
            <a:fillRect/>
          </a:stretch>
        </p:blipFill>
        <p:spPr>
          <a:xfrm>
            <a:off x="5767554" y="5434118"/>
            <a:ext cx="2391109" cy="552527"/>
          </a:xfrm>
          <a:prstGeom prst="rect">
            <a:avLst/>
          </a:prstGeom>
        </p:spPr>
      </p:pic>
    </p:spTree>
    <p:extLst>
      <p:ext uri="{BB962C8B-B14F-4D97-AF65-F5344CB8AC3E}">
        <p14:creationId xmlns:p14="http://schemas.microsoft.com/office/powerpoint/2010/main" val="2332004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err="1">
                <a:solidFill>
                  <a:schemeClr val="bg1"/>
                </a:solidFill>
                <a:latin typeface="Candara" panose="020E0502030303020204" pitchFamily="34" charset="0"/>
                <a:ea typeface="Arial" charset="0"/>
              </a:rPr>
              <a:t>우리몸은</a:t>
            </a:r>
            <a:r>
              <a:rPr lang="ko-KR" altLang="en-US" sz="2500" b="1" spc="-20" dirty="0">
                <a:solidFill>
                  <a:schemeClr val="bg1"/>
                </a:solidFill>
                <a:latin typeface="Candara" panose="020E0502030303020204" pitchFamily="34" charset="0"/>
                <a:ea typeface="Arial" charset="0"/>
              </a:rPr>
              <a:t> 무엇으로 만들어져 있는가</a:t>
            </a:r>
            <a:endParaRPr lang="ko-KR" altLang="en-US" sz="2500" spc="-20" dirty="0">
              <a:solidFill>
                <a:schemeClr val="bg1"/>
              </a:solidFill>
              <a:latin typeface="Candara" panose="020E0502030303020204" pitchFamily="34" charset="0"/>
              <a:ea typeface="Arial" charset="0"/>
            </a:endParaRPr>
          </a:p>
        </p:txBody>
      </p:sp>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18540"/>
          <a:stretch/>
        </p:blipFill>
        <p:spPr>
          <a:xfrm>
            <a:off x="205006" y="692497"/>
            <a:ext cx="3291068" cy="6171246"/>
          </a:xfrm>
          <a:prstGeom prst="rect">
            <a:avLst/>
          </a:prstGeom>
        </p:spPr>
      </p:pic>
      <p:grpSp>
        <p:nvGrpSpPr>
          <p:cNvPr id="21" name="그룹 20"/>
          <p:cNvGrpSpPr/>
          <p:nvPr/>
        </p:nvGrpSpPr>
        <p:grpSpPr>
          <a:xfrm>
            <a:off x="3375362" y="766534"/>
            <a:ext cx="5978341" cy="6199951"/>
            <a:chOff x="3375362" y="766534"/>
            <a:chExt cx="5978341" cy="6199951"/>
          </a:xfrm>
        </p:grpSpPr>
        <p:sp>
          <p:nvSpPr>
            <p:cNvPr id="22" name="직사각형 21"/>
            <p:cNvSpPr/>
            <p:nvPr/>
          </p:nvSpPr>
          <p:spPr>
            <a:xfrm>
              <a:off x="3633847" y="766534"/>
              <a:ext cx="2448272" cy="6171048"/>
            </a:xfrm>
            <a:prstGeom prst="rect">
              <a:avLst/>
            </a:prstGeom>
          </p:spPr>
          <p:txBody>
            <a:bodyPr wrap="square">
              <a:spAutoFit/>
            </a:bodyPr>
            <a:lstStyle/>
            <a:p>
              <a:pPr marL="0" marR="1163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oxygen</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43 kg </a:t>
              </a:r>
            </a:p>
            <a:p>
              <a:pPr marL="0" marR="116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carbon</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16 kg </a:t>
              </a:r>
            </a:p>
            <a:p>
              <a:pPr marL="0" marR="114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hydrogen</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7 kg </a:t>
              </a:r>
            </a:p>
            <a:p>
              <a:pPr marL="0" marR="113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nitrogen</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1.8 kg </a:t>
              </a:r>
            </a:p>
            <a:p>
              <a:pPr marL="0" marR="114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calcium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1.0 kg </a:t>
              </a:r>
            </a:p>
            <a:p>
              <a:pPr marL="0" marR="108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phosphorus 780 g </a:t>
              </a:r>
            </a:p>
            <a:p>
              <a:pPr marL="0" marR="1113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potassium 140 g </a:t>
              </a:r>
            </a:p>
            <a:p>
              <a:pPr marL="0" marR="116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sulphur</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140 g</a:t>
              </a:r>
            </a:p>
            <a:p>
              <a:pPr marL="0" marR="116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sodium 100 g </a:t>
              </a:r>
            </a:p>
            <a:p>
              <a:pPr marL="0" marR="117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chlorine 95 g </a:t>
              </a:r>
            </a:p>
            <a:p>
              <a:pPr marL="0" marR="111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magnesium 19 g </a:t>
              </a:r>
            </a:p>
            <a:p>
              <a:pPr marL="0" marR="122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iron 4.2 g </a:t>
              </a:r>
            </a:p>
            <a:p>
              <a:pPr marL="0" marR="117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fluorine 2.6 g</a:t>
              </a:r>
            </a:p>
            <a:p>
              <a:pPr marL="0" marR="1223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zinc 2.3 g </a:t>
              </a:r>
            </a:p>
            <a:p>
              <a:pPr marL="0" marR="118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silicon 1.0 g</a:t>
              </a:r>
            </a:p>
            <a:p>
              <a:pPr marL="0" marR="112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rubidium 0.68 g </a:t>
              </a:r>
            </a:p>
            <a:p>
              <a:pPr marL="0" marR="111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strontium 0.32 g </a:t>
              </a:r>
            </a:p>
            <a:p>
              <a:pPr marL="0" marR="113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bromine 0.26 g </a:t>
              </a:r>
            </a:p>
            <a:p>
              <a:pPr marL="0" marR="119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lead</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0.12 g </a:t>
              </a:r>
            </a:p>
            <a:p>
              <a:pPr marL="0" marR="115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copper 72 mg </a:t>
              </a:r>
            </a:p>
          </p:txBody>
        </p:sp>
        <p:sp>
          <p:nvSpPr>
            <p:cNvPr id="23" name="직사각형 22"/>
            <p:cNvSpPr/>
            <p:nvPr/>
          </p:nvSpPr>
          <p:spPr>
            <a:xfrm>
              <a:off x="7280851" y="795437"/>
              <a:ext cx="2072852" cy="6171048"/>
            </a:xfrm>
            <a:prstGeom prst="rect">
              <a:avLst/>
            </a:prstGeom>
          </p:spPr>
          <p:txBody>
            <a:bodyPr wrap="square">
              <a:spAutoFit/>
            </a:bodyPr>
            <a:lstStyle/>
            <a:p>
              <a:pPr marL="0" marR="82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silver 2 mg  </a:t>
              </a:r>
            </a:p>
            <a:p>
              <a:pPr marL="0" marR="82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niobium 1.5 mg</a:t>
              </a:r>
            </a:p>
            <a:p>
              <a:pPr marL="0" marR="815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zirconium 1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lanthanum 0.8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gallium 0.7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tellurium 0.7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yttrium 0.6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bismuth 0.5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thallium 0.5 mg</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indium 0.4 mg</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gold 0.2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scandium 0.2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tantalum 0.2 mg</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vanadium 0.11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thorium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0.1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uranium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0.1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samarium 50 </a:t>
              </a:r>
              <a:r>
                <a:rPr kumimoji="0" lang="el-GR"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μ</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beryllium 36 </a:t>
              </a:r>
              <a:r>
                <a:rPr kumimoji="0" lang="el-GR"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μ</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 </a:t>
              </a:r>
            </a:p>
            <a:p>
              <a:pPr marL="0" marR="5120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tungsten 20 </a:t>
              </a:r>
              <a:r>
                <a:rPr kumimoji="0" lang="el-GR"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μ</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81580" lvl="0" indent="0" algn="l" defTabSz="914400" rtl="0" eaLnBrk="1" fontAlgn="auto" latinLnBrk="1" hangingPunct="1">
                <a:lnSpc>
                  <a:spcPct val="11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24" name="모서리가 둥근 직사각형 23"/>
            <p:cNvSpPr/>
            <p:nvPr/>
          </p:nvSpPr>
          <p:spPr>
            <a:xfrm>
              <a:off x="3624371" y="6218834"/>
              <a:ext cx="1656184" cy="36940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25" name="모서리가 둥근 직사각형 24"/>
            <p:cNvSpPr/>
            <p:nvPr/>
          </p:nvSpPr>
          <p:spPr>
            <a:xfrm>
              <a:off x="5419204" y="3852725"/>
              <a:ext cx="1745084" cy="28803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26" name="모서리가 둥근 직사각형 7">
              <a:extLst>
                <a:ext uri="{FF2B5EF4-FFF2-40B4-BE49-F238E27FC236}">
                  <a16:creationId xmlns:a16="http://schemas.microsoft.com/office/drawing/2014/main" id="{516DCCF0-625B-4B35-884D-D30DB334DF0A}"/>
                </a:ext>
              </a:extLst>
            </p:cNvPr>
            <p:cNvSpPr/>
            <p:nvPr/>
          </p:nvSpPr>
          <p:spPr>
            <a:xfrm>
              <a:off x="3613364" y="829181"/>
              <a:ext cx="1796007" cy="3624832"/>
            </a:xfrm>
            <a:prstGeom prst="roundRect">
              <a:avLst>
                <a:gd name="adj" fmla="val 910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27" name="직사각형 26">
              <a:extLst>
                <a:ext uri="{FF2B5EF4-FFF2-40B4-BE49-F238E27FC236}">
                  <a16:creationId xmlns:a16="http://schemas.microsoft.com/office/drawing/2014/main" id="{7510F280-73F1-4E41-AD77-BCFA60F45AF9}"/>
                </a:ext>
              </a:extLst>
            </p:cNvPr>
            <p:cNvSpPr/>
            <p:nvPr/>
          </p:nvSpPr>
          <p:spPr>
            <a:xfrm>
              <a:off x="5419204" y="774601"/>
              <a:ext cx="2448272" cy="6171048"/>
            </a:xfrm>
            <a:prstGeom prst="rect">
              <a:avLst/>
            </a:prstGeom>
          </p:spPr>
          <p:txBody>
            <a:bodyPr wrap="square">
              <a:spAutoFit/>
            </a:bodyPr>
            <a:lstStyle/>
            <a:p>
              <a:pPr marL="0" marR="112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aluminium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60 mg </a:t>
              </a:r>
              <a:endPar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112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cadmium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50 mg </a:t>
              </a:r>
            </a:p>
            <a:p>
              <a:pPr marL="0" marR="84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cerium 40 mg </a:t>
              </a:r>
            </a:p>
            <a:p>
              <a:pPr marL="0" marR="839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barium 22 mg </a:t>
              </a:r>
            </a:p>
            <a:p>
              <a:pPr marL="0" marR="85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iodine 20 mg </a:t>
              </a:r>
            </a:p>
            <a:p>
              <a:pPr marL="0" marR="91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tin 20 mg </a:t>
              </a:r>
            </a:p>
            <a:p>
              <a:pPr marL="0" marR="82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titanium 20 mg </a:t>
              </a:r>
            </a:p>
            <a:p>
              <a:pPr marL="0" marR="857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boron 18 mg </a:t>
              </a:r>
            </a:p>
            <a:p>
              <a:pPr marL="0" marR="857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nickel 15 mg</a:t>
              </a:r>
            </a:p>
            <a:p>
              <a:pPr marL="0" marR="805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selenium 15 mg </a:t>
              </a:r>
            </a:p>
            <a:p>
              <a:pPr marL="0" marR="79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chromium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14 mg </a:t>
              </a:r>
            </a:p>
            <a:p>
              <a:pPr marL="0" marR="76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manganese 12 mg </a:t>
              </a:r>
            </a:p>
            <a:p>
              <a:pPr marL="0" marR="85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arsenic 7 mg </a:t>
              </a:r>
            </a:p>
            <a:p>
              <a:pPr marL="0" marR="865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lithium 7 mg </a:t>
              </a:r>
            </a:p>
            <a:p>
              <a:pPr marL="0" marR="835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caesium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6 mg </a:t>
              </a:r>
            </a:p>
            <a:p>
              <a:pPr marL="0" marR="849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mercury 6 mg</a:t>
              </a:r>
            </a:p>
            <a:p>
              <a:pPr marL="0" marR="789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germanium 5 mg </a:t>
              </a:r>
            </a:p>
            <a:p>
              <a:pPr marL="0" marR="76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molybdenum 5 mg </a:t>
              </a:r>
            </a:p>
            <a:p>
              <a:pPr marL="0" marR="87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cobalt 3 mg </a:t>
              </a:r>
            </a:p>
            <a:p>
              <a:pPr marL="0" marR="82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antimony 2 mg </a:t>
              </a:r>
            </a:p>
          </p:txBody>
        </p:sp>
        <p:sp>
          <p:nvSpPr>
            <p:cNvPr id="28" name="모서리가 둥근 직사각형 8">
              <a:extLst>
                <a:ext uri="{FF2B5EF4-FFF2-40B4-BE49-F238E27FC236}">
                  <a16:creationId xmlns:a16="http://schemas.microsoft.com/office/drawing/2014/main" id="{EB8EA1E7-D256-42DB-8B1C-FAA1A612A1ED}"/>
                </a:ext>
              </a:extLst>
            </p:cNvPr>
            <p:cNvSpPr/>
            <p:nvPr/>
          </p:nvSpPr>
          <p:spPr>
            <a:xfrm>
              <a:off x="7293551" y="5072869"/>
              <a:ext cx="1656184" cy="580055"/>
            </a:xfrm>
            <a:prstGeom prst="roundRect">
              <a:avLst>
                <a:gd name="adj" fmla="val 7909"/>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E95F30F1-DA3E-4FE1-ADC7-269BB5732094}"/>
                </a:ext>
              </a:extLst>
            </p:cNvPr>
            <p:cNvSpPr/>
            <p:nvPr/>
          </p:nvSpPr>
          <p:spPr>
            <a:xfrm>
              <a:off x="3375362" y="829181"/>
              <a:ext cx="216024" cy="215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30" name="모서리가 둥근 직사각형 29"/>
            <p:cNvSpPr/>
            <p:nvPr/>
          </p:nvSpPr>
          <p:spPr>
            <a:xfrm>
              <a:off x="5419204" y="1116420"/>
              <a:ext cx="1745084" cy="28803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31" name="모서리가 둥근 직사각형 13">
              <a:extLst>
                <a:ext uri="{FF2B5EF4-FFF2-40B4-BE49-F238E27FC236}">
                  <a16:creationId xmlns:a16="http://schemas.microsoft.com/office/drawing/2014/main" id="{7CCB4675-00E8-48CF-A8B2-BF118267E835}"/>
                </a:ext>
              </a:extLst>
            </p:cNvPr>
            <p:cNvSpPr/>
            <p:nvPr/>
          </p:nvSpPr>
          <p:spPr>
            <a:xfrm>
              <a:off x="5424124" y="5368886"/>
              <a:ext cx="1745084" cy="28803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32" name="모서리가 둥근 직사각형 13">
              <a:extLst>
                <a:ext uri="{FF2B5EF4-FFF2-40B4-BE49-F238E27FC236}">
                  <a16:creationId xmlns:a16="http://schemas.microsoft.com/office/drawing/2014/main" id="{BC3D8DE6-CAA1-42AB-91D8-A66AC88FFF31}"/>
                </a:ext>
              </a:extLst>
            </p:cNvPr>
            <p:cNvSpPr/>
            <p:nvPr/>
          </p:nvSpPr>
          <p:spPr>
            <a:xfrm>
              <a:off x="7287666" y="6003647"/>
              <a:ext cx="1663854" cy="57206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pSp>
    </p:spTree>
    <p:extLst>
      <p:ext uri="{BB962C8B-B14F-4D97-AF65-F5344CB8AC3E}">
        <p14:creationId xmlns:p14="http://schemas.microsoft.com/office/powerpoint/2010/main" val="263626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smtClean="0">
                <a:solidFill>
                  <a:schemeClr val="bg1"/>
                </a:solidFill>
                <a:latin typeface="Candara" panose="020E0502030303020204" pitchFamily="34" charset="0"/>
                <a:ea typeface="Arial" charset="0"/>
              </a:rPr>
              <a:t>Nuclear Decay</a:t>
            </a:r>
            <a:endParaRPr lang="ko-KR" altLang="en-US" sz="2500" spc="-20" dirty="0">
              <a:solidFill>
                <a:schemeClr val="bg1"/>
              </a:solidFill>
              <a:latin typeface="Candara" panose="020E0502030303020204" pitchFamily="34" charset="0"/>
              <a:ea typeface="Arial" charset="0"/>
            </a:endParaRPr>
          </a:p>
        </p:txBody>
      </p:sp>
      <p:pic>
        <p:nvPicPr>
          <p:cNvPr id="18436" name="Picture 4" descr="3.1: Nuclear Chemistry and Radioactive Decay - Chemistry LibreTex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5" y="714356"/>
            <a:ext cx="4268694" cy="2714644"/>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5"/>
          <a:stretch>
            <a:fillRect/>
          </a:stretch>
        </p:blipFill>
        <p:spPr>
          <a:xfrm>
            <a:off x="5457651" y="793883"/>
            <a:ext cx="2495898" cy="714475"/>
          </a:xfrm>
          <a:prstGeom prst="rect">
            <a:avLst/>
          </a:prstGeom>
        </p:spPr>
      </p:pic>
      <p:pic>
        <p:nvPicPr>
          <p:cNvPr id="5" name="그림 4"/>
          <p:cNvPicPr>
            <a:picLocks noChangeAspect="1"/>
          </p:cNvPicPr>
          <p:nvPr/>
        </p:nvPicPr>
        <p:blipFill>
          <a:blip r:embed="rId6"/>
          <a:stretch>
            <a:fillRect/>
          </a:stretch>
        </p:blipFill>
        <p:spPr>
          <a:xfrm>
            <a:off x="5457651" y="1431416"/>
            <a:ext cx="2715004" cy="1076475"/>
          </a:xfrm>
          <a:prstGeom prst="rect">
            <a:avLst/>
          </a:prstGeom>
        </p:spPr>
      </p:pic>
      <p:pic>
        <p:nvPicPr>
          <p:cNvPr id="6" name="그림 5"/>
          <p:cNvPicPr>
            <a:picLocks noChangeAspect="1"/>
          </p:cNvPicPr>
          <p:nvPr/>
        </p:nvPicPr>
        <p:blipFill>
          <a:blip r:embed="rId7"/>
          <a:stretch>
            <a:fillRect/>
          </a:stretch>
        </p:blipFill>
        <p:spPr>
          <a:xfrm>
            <a:off x="801899" y="3602181"/>
            <a:ext cx="2733504" cy="1957446"/>
          </a:xfrm>
          <a:prstGeom prst="rect">
            <a:avLst/>
          </a:prstGeom>
        </p:spPr>
      </p:pic>
      <p:sp>
        <p:nvSpPr>
          <p:cNvPr id="9" name="TextBox 8"/>
          <p:cNvSpPr txBox="1"/>
          <p:nvPr/>
        </p:nvSpPr>
        <p:spPr>
          <a:xfrm>
            <a:off x="498764" y="5800436"/>
            <a:ext cx="3472872" cy="369332"/>
          </a:xfrm>
          <a:prstGeom prst="rect">
            <a:avLst/>
          </a:prstGeom>
          <a:noFill/>
        </p:spPr>
        <p:txBody>
          <a:bodyPr wrap="square" rtlCol="0">
            <a:spAutoFit/>
          </a:bodyPr>
          <a:lstStyle/>
          <a:p>
            <a:r>
              <a:rPr lang="en-US" dirty="0" smtClean="0"/>
              <a:t>Beta decay example A=125, Z&lt; 52</a:t>
            </a:r>
            <a:endParaRPr lang="en-US" dirty="0"/>
          </a:p>
        </p:txBody>
      </p:sp>
    </p:spTree>
    <p:extLst>
      <p:ext uri="{BB962C8B-B14F-4D97-AF65-F5344CB8AC3E}">
        <p14:creationId xmlns:p14="http://schemas.microsoft.com/office/powerpoint/2010/main" val="35208287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smtClean="0">
                <a:solidFill>
                  <a:schemeClr val="bg1"/>
                </a:solidFill>
                <a:latin typeface="Candara" panose="020E0502030303020204" pitchFamily="34" charset="0"/>
                <a:ea typeface="Arial" charset="0"/>
              </a:rPr>
              <a:t>Nuclear Decay</a:t>
            </a:r>
            <a:endParaRPr lang="ko-KR" altLang="en-US" sz="2500" spc="-20" dirty="0">
              <a:solidFill>
                <a:schemeClr val="bg1"/>
              </a:solidFill>
              <a:latin typeface="Candara" panose="020E0502030303020204" pitchFamily="34" charset="0"/>
              <a:ea typeface="Arial" charset="0"/>
            </a:endParaRPr>
          </a:p>
        </p:txBody>
      </p:sp>
      <p:pic>
        <p:nvPicPr>
          <p:cNvPr id="18434" name="Picture 2" descr="3: Mean lifetime for nuclides with known decays. These constitute tha values implemented in the models presented in this thesis. Data collected from the Atomic Mass Evaluation (AME2016) files (Huang et al., 2017, Wang et al., 2017) and from the ENSDF files (ENSDF, 20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72668"/>
            <a:ext cx="6371628" cy="42502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68292" y="1256964"/>
            <a:ext cx="2670907" cy="3416320"/>
          </a:xfrm>
          <a:prstGeom prst="rect">
            <a:avLst/>
          </a:prstGeom>
          <a:noFill/>
        </p:spPr>
        <p:txBody>
          <a:bodyPr wrap="square" rtlCol="0">
            <a:spAutoFit/>
          </a:bodyPr>
          <a:lstStyle/>
          <a:p>
            <a:r>
              <a:rPr lang="en-US" dirty="0" smtClean="0"/>
              <a:t>Stability </a:t>
            </a:r>
            <a:r>
              <a:rPr lang="ko-KR" altLang="en-US" dirty="0" smtClean="0"/>
              <a:t>라인에서 </a:t>
            </a:r>
            <a:endParaRPr lang="en-US" altLang="ko-KR" dirty="0" smtClean="0"/>
          </a:p>
          <a:p>
            <a:r>
              <a:rPr lang="ko-KR" altLang="en-US" dirty="0" smtClean="0"/>
              <a:t>벗어날 수록 반감기가 </a:t>
            </a:r>
            <a:endParaRPr lang="en-US" altLang="ko-KR" dirty="0" smtClean="0"/>
          </a:p>
          <a:p>
            <a:r>
              <a:rPr lang="ko-KR" altLang="en-US" dirty="0" smtClean="0"/>
              <a:t>짧아지는 경향이 있다</a:t>
            </a:r>
            <a:r>
              <a:rPr lang="en-US" altLang="ko-KR" dirty="0" smtClean="0"/>
              <a:t>. </a:t>
            </a:r>
          </a:p>
          <a:p>
            <a:endParaRPr lang="en-US" dirty="0"/>
          </a:p>
          <a:p>
            <a:r>
              <a:rPr lang="ko-KR" altLang="en-US" dirty="0"/>
              <a:t>희</a:t>
            </a:r>
            <a:r>
              <a:rPr lang="ko-KR" altLang="en-US" dirty="0" smtClean="0"/>
              <a:t>귀 동위 원소일수록</a:t>
            </a:r>
            <a:endParaRPr lang="en-US" altLang="ko-KR" dirty="0" smtClean="0"/>
          </a:p>
          <a:p>
            <a:r>
              <a:rPr lang="ko-KR" altLang="en-US" dirty="0" smtClean="0"/>
              <a:t>빠르게 붕괴한다</a:t>
            </a:r>
            <a:r>
              <a:rPr lang="en-US" altLang="ko-KR" dirty="0" smtClean="0"/>
              <a:t>. </a:t>
            </a:r>
          </a:p>
          <a:p>
            <a:endParaRPr lang="en-US" altLang="ko-KR" dirty="0"/>
          </a:p>
          <a:p>
            <a:r>
              <a:rPr lang="ko-KR" altLang="en-US" dirty="0" smtClean="0">
                <a:sym typeface="Wingdings" panose="05000000000000000000" pitchFamily="2" charset="2"/>
              </a:rPr>
              <a:t>빠르게 희귀동위원소를 분리해야 함</a:t>
            </a:r>
            <a:endParaRPr lang="en-US" altLang="ko-KR" dirty="0" smtClean="0">
              <a:sym typeface="Wingdings" panose="05000000000000000000" pitchFamily="2" charset="2"/>
            </a:endParaRPr>
          </a:p>
          <a:p>
            <a:r>
              <a:rPr lang="en-US" altLang="ko-KR" dirty="0" smtClean="0">
                <a:sym typeface="Wingdings" panose="05000000000000000000" pitchFamily="2" charset="2"/>
              </a:rPr>
              <a:t> </a:t>
            </a:r>
            <a:r>
              <a:rPr lang="ko-KR" altLang="en-US" dirty="0" smtClean="0">
                <a:sym typeface="Wingdings" panose="05000000000000000000" pitchFamily="2" charset="2"/>
              </a:rPr>
              <a:t>특별한 시설이 필요</a:t>
            </a:r>
            <a:endParaRPr lang="en-US" altLang="ko-KR" dirty="0" smtClean="0">
              <a:sym typeface="Wingdings" panose="05000000000000000000" pitchFamily="2" charset="2"/>
            </a:endParaRPr>
          </a:p>
          <a:p>
            <a:pPr marL="285750" indent="-285750">
              <a:buFont typeface="Wingdings" panose="05000000000000000000" pitchFamily="2" charset="2"/>
              <a:buChar char="à"/>
            </a:pPr>
            <a:r>
              <a:rPr lang="ko-KR" altLang="en-US" dirty="0" smtClean="0">
                <a:sym typeface="Wingdings" panose="05000000000000000000" pitchFamily="2" charset="2"/>
              </a:rPr>
              <a:t>중이온 가속기 연구소</a:t>
            </a:r>
            <a:endParaRPr lang="en-US" dirty="0" smtClean="0"/>
          </a:p>
          <a:p>
            <a:endParaRPr lang="en-US" dirty="0"/>
          </a:p>
        </p:txBody>
      </p:sp>
    </p:spTree>
    <p:extLst>
      <p:ext uri="{BB962C8B-B14F-4D97-AF65-F5344CB8AC3E}">
        <p14:creationId xmlns:p14="http://schemas.microsoft.com/office/powerpoint/2010/main" val="13296486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Separation energy</a:t>
            </a:r>
            <a:endParaRPr lang="ko-KR" altLang="en-US" sz="2500" spc="-20" dirty="0">
              <a:solidFill>
                <a:schemeClr val="bg1"/>
              </a:solidFill>
              <a:latin typeface="Candara" panose="020E0502030303020204" pitchFamily="34" charset="0"/>
              <a:ea typeface="Arial" charset="0"/>
            </a:endParaRPr>
          </a:p>
        </p:txBody>
      </p:sp>
      <p:pic>
        <p:nvPicPr>
          <p:cNvPr id="5" name="그림 4"/>
          <p:cNvPicPr>
            <a:picLocks noChangeAspect="1"/>
          </p:cNvPicPr>
          <p:nvPr/>
        </p:nvPicPr>
        <p:blipFill>
          <a:blip r:embed="rId4"/>
          <a:stretch>
            <a:fillRect/>
          </a:stretch>
        </p:blipFill>
        <p:spPr>
          <a:xfrm>
            <a:off x="192173" y="1402247"/>
            <a:ext cx="4972744" cy="657317"/>
          </a:xfrm>
          <a:prstGeom prst="rect">
            <a:avLst/>
          </a:prstGeom>
        </p:spPr>
      </p:pic>
      <p:sp>
        <p:nvSpPr>
          <p:cNvPr id="6" name="TextBox 5"/>
          <p:cNvSpPr txBox="1"/>
          <p:nvPr/>
        </p:nvSpPr>
        <p:spPr>
          <a:xfrm>
            <a:off x="83111" y="880624"/>
            <a:ext cx="8977779" cy="369332"/>
          </a:xfrm>
          <a:prstGeom prst="rect">
            <a:avLst/>
          </a:prstGeom>
          <a:noFill/>
        </p:spPr>
        <p:txBody>
          <a:bodyPr wrap="none" rtlCol="0">
            <a:spAutoFit/>
          </a:bodyPr>
          <a:lstStyle/>
          <a:p>
            <a:r>
              <a:rPr lang="en-US" dirty="0" smtClean="0"/>
              <a:t>Neutron Separation energy = </a:t>
            </a:r>
            <a:r>
              <a:rPr lang="ko-KR" altLang="en-US" dirty="0" smtClean="0"/>
              <a:t>하나의 중성자를 핵에서 떼어내기 위해 필요한 에너지의 양</a:t>
            </a:r>
            <a:endParaRPr lang="en-US" dirty="0"/>
          </a:p>
        </p:txBody>
      </p:sp>
      <p:sp>
        <p:nvSpPr>
          <p:cNvPr id="12" name="TextBox 11"/>
          <p:cNvSpPr txBox="1"/>
          <p:nvPr/>
        </p:nvSpPr>
        <p:spPr>
          <a:xfrm>
            <a:off x="273463" y="2291378"/>
            <a:ext cx="4810163" cy="369332"/>
          </a:xfrm>
          <a:prstGeom prst="rect">
            <a:avLst/>
          </a:prstGeom>
          <a:noFill/>
        </p:spPr>
        <p:txBody>
          <a:bodyPr wrap="none" rtlCol="0">
            <a:spAutoFit/>
          </a:bodyPr>
          <a:lstStyle/>
          <a:p>
            <a:r>
              <a:rPr lang="en-US" dirty="0" smtClean="0"/>
              <a:t>Differences in one-neutron separation energies</a:t>
            </a:r>
            <a:endParaRPr lang="en-US" dirty="0"/>
          </a:p>
        </p:txBody>
      </p:sp>
      <p:pic>
        <p:nvPicPr>
          <p:cNvPr id="10" name="그림 9"/>
          <p:cNvPicPr>
            <a:picLocks noChangeAspect="1"/>
          </p:cNvPicPr>
          <p:nvPr/>
        </p:nvPicPr>
        <p:blipFill>
          <a:blip r:embed="rId5"/>
          <a:stretch>
            <a:fillRect/>
          </a:stretch>
        </p:blipFill>
        <p:spPr>
          <a:xfrm>
            <a:off x="276860" y="3067256"/>
            <a:ext cx="4417199" cy="3049844"/>
          </a:xfrm>
          <a:prstGeom prst="rect">
            <a:avLst/>
          </a:prstGeom>
        </p:spPr>
      </p:pic>
      <p:sp>
        <p:nvSpPr>
          <p:cNvPr id="13" name="TextBox 12"/>
          <p:cNvSpPr txBox="1"/>
          <p:nvPr/>
        </p:nvSpPr>
        <p:spPr>
          <a:xfrm>
            <a:off x="4959944" y="2956419"/>
            <a:ext cx="4100946" cy="1477328"/>
          </a:xfrm>
          <a:prstGeom prst="rect">
            <a:avLst/>
          </a:prstGeom>
          <a:noFill/>
        </p:spPr>
        <p:txBody>
          <a:bodyPr wrap="square" rtlCol="0">
            <a:spAutoFit/>
          </a:bodyPr>
          <a:lstStyle/>
          <a:p>
            <a:r>
              <a:rPr lang="en-US" dirty="0" smtClean="0"/>
              <a:t>Peaks at N = 8,20,28,50,82,126 </a:t>
            </a:r>
          </a:p>
          <a:p>
            <a:endParaRPr lang="en-US" dirty="0" smtClean="0">
              <a:sym typeface="Wingdings" panose="05000000000000000000" pitchFamily="2" charset="2"/>
            </a:endParaRPr>
          </a:p>
          <a:p>
            <a:pPr marL="285750" indent="-285750">
              <a:buFont typeface="Wingdings" panose="05000000000000000000" pitchFamily="2" charset="2"/>
              <a:buChar char="à"/>
            </a:pPr>
            <a:r>
              <a:rPr lang="en-US" dirty="0" smtClean="0">
                <a:sym typeface="Wingdings" panose="05000000000000000000" pitchFamily="2" charset="2"/>
              </a:rPr>
              <a:t>Especially hard to separate a neutron</a:t>
            </a:r>
          </a:p>
          <a:p>
            <a:pPr marL="285750" indent="-285750">
              <a:buFont typeface="Wingdings" panose="05000000000000000000" pitchFamily="2" charset="2"/>
              <a:buChar char="à"/>
            </a:pPr>
            <a:endParaRPr lang="en-US" dirty="0">
              <a:sym typeface="Wingdings" panose="05000000000000000000" pitchFamily="2" charset="2"/>
            </a:endParaRPr>
          </a:p>
          <a:p>
            <a:pPr marL="285750" indent="-285750">
              <a:buFont typeface="Wingdings" panose="05000000000000000000" pitchFamily="2" charset="2"/>
              <a:buChar char="à"/>
            </a:pPr>
            <a:r>
              <a:rPr lang="en-US" dirty="0" smtClean="0">
                <a:solidFill>
                  <a:srgbClr val="FF0000"/>
                </a:solidFill>
                <a:sym typeface="Wingdings" panose="05000000000000000000" pitchFamily="2" charset="2"/>
              </a:rPr>
              <a:t>Magic numbers </a:t>
            </a:r>
            <a:endParaRPr lang="en-US" dirty="0">
              <a:solidFill>
                <a:srgbClr val="FF0000"/>
              </a:solidFill>
            </a:endParaRPr>
          </a:p>
        </p:txBody>
      </p:sp>
      <p:sp>
        <p:nvSpPr>
          <p:cNvPr id="15" name="TextBox 14"/>
          <p:cNvSpPr txBox="1"/>
          <p:nvPr/>
        </p:nvSpPr>
        <p:spPr>
          <a:xfrm>
            <a:off x="4873027" y="4836054"/>
            <a:ext cx="4095482" cy="1200329"/>
          </a:xfrm>
          <a:prstGeom prst="rect">
            <a:avLst/>
          </a:prstGeom>
          <a:noFill/>
        </p:spPr>
        <p:txBody>
          <a:bodyPr wrap="square" rtlCol="0">
            <a:spAutoFit/>
          </a:bodyPr>
          <a:lstStyle/>
          <a:p>
            <a:r>
              <a:rPr lang="ko-KR" altLang="en-US" dirty="0" smtClean="0"/>
              <a:t>중성자가 많아 질수록 </a:t>
            </a:r>
            <a:r>
              <a:rPr lang="en-US" altLang="ko-KR" dirty="0" smtClean="0"/>
              <a:t>Separation energy</a:t>
            </a:r>
            <a:r>
              <a:rPr lang="ko-KR" altLang="en-US" dirty="0" smtClean="0"/>
              <a:t>가 작아지는 경향</a:t>
            </a:r>
            <a:endParaRPr lang="en-US" altLang="ko-KR" dirty="0" smtClean="0"/>
          </a:p>
          <a:p>
            <a:r>
              <a:rPr lang="en-US" dirty="0">
                <a:sym typeface="Wingdings" panose="05000000000000000000" pitchFamily="2" charset="2"/>
              </a:rPr>
              <a:t> </a:t>
            </a:r>
            <a:endParaRPr lang="en-US" dirty="0"/>
          </a:p>
          <a:p>
            <a:r>
              <a:rPr lang="ko-KR" altLang="en-US" dirty="0" smtClean="0"/>
              <a:t>중성자 한계선</a:t>
            </a:r>
            <a:r>
              <a:rPr lang="en-US" altLang="ko-KR" dirty="0" smtClean="0"/>
              <a:t>(drip line)</a:t>
            </a:r>
          </a:p>
        </p:txBody>
      </p:sp>
    </p:spTree>
    <p:extLst>
      <p:ext uri="{BB962C8B-B14F-4D97-AF65-F5344CB8AC3E}">
        <p14:creationId xmlns:p14="http://schemas.microsoft.com/office/powerpoint/2010/main" val="39506629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Shell  model</a:t>
            </a:r>
            <a:endParaRPr lang="ko-KR" altLang="en-US" sz="2500" spc="-20" dirty="0">
              <a:solidFill>
                <a:schemeClr val="bg1"/>
              </a:solidFill>
              <a:latin typeface="Candara" panose="020E0502030303020204" pitchFamily="34" charset="0"/>
              <a:ea typeface="Arial" charset="0"/>
            </a:endParaRPr>
          </a:p>
        </p:txBody>
      </p:sp>
      <p:pic>
        <p:nvPicPr>
          <p:cNvPr id="9218" name="Picture 2" descr="enter image description 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 y="3789332"/>
            <a:ext cx="4448175" cy="26098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2402" y="772668"/>
            <a:ext cx="4295140"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0000"/>
                </a:solidFill>
              </a:rPr>
              <a:t>Electron Shell structure  </a:t>
            </a:r>
            <a:r>
              <a:rPr lang="en-US" dirty="0" smtClean="0"/>
              <a:t>in Atom </a:t>
            </a:r>
          </a:p>
          <a:p>
            <a:pPr marL="742950" lvl="1" indent="-285750">
              <a:buFont typeface="Arial" panose="020B0604020202020204" pitchFamily="34" charset="0"/>
              <a:buChar char="•"/>
            </a:pPr>
            <a:r>
              <a:rPr lang="en-US" dirty="0" smtClean="0">
                <a:sym typeface="Wingdings" panose="05000000000000000000" pitchFamily="2" charset="2"/>
              </a:rPr>
              <a:t>Shell structure</a:t>
            </a:r>
          </a:p>
          <a:p>
            <a:pPr marL="742950" lvl="1" indent="-285750">
              <a:buFont typeface="Arial" panose="020B0604020202020204" pitchFamily="34" charset="0"/>
              <a:buChar char="•"/>
            </a:pPr>
            <a:r>
              <a:rPr lang="en-US" dirty="0" smtClean="0">
                <a:sym typeface="Wingdings" panose="05000000000000000000" pitchFamily="2" charset="2"/>
              </a:rPr>
              <a:t>describes periodic tables   </a:t>
            </a:r>
          </a:p>
          <a:p>
            <a:pPr marL="742950" lvl="1" indent="-285750">
              <a:buFont typeface="Arial" panose="020B0604020202020204" pitchFamily="34" charset="0"/>
              <a:buChar char="•"/>
            </a:pPr>
            <a:r>
              <a:rPr lang="en-US" dirty="0" smtClean="0">
                <a:sym typeface="Wingdings" panose="05000000000000000000" pitchFamily="2" charset="2"/>
              </a:rPr>
              <a:t>Inert elements </a:t>
            </a:r>
          </a:p>
          <a:p>
            <a:pPr marL="742950" lvl="1" indent="-285750">
              <a:buFont typeface="Arial" panose="020B0604020202020204" pitchFamily="34" charset="0"/>
              <a:buChar char="•"/>
            </a:pPr>
            <a:r>
              <a:rPr lang="en-US" dirty="0" smtClean="0">
                <a:sym typeface="Wingdings" panose="05000000000000000000" pitchFamily="2" charset="2"/>
              </a:rPr>
              <a:t> hard to separate an electron.</a:t>
            </a:r>
          </a:p>
          <a:p>
            <a:pPr lvl="1"/>
            <a:endParaRPr lang="en-US" dirty="0" smtClean="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Shell structure comes </a:t>
            </a:r>
          </a:p>
          <a:p>
            <a:pPr lvl="1"/>
            <a:r>
              <a:rPr lang="en-US" dirty="0" smtClean="0">
                <a:sym typeface="Wingdings" panose="05000000000000000000" pitchFamily="2" charset="2"/>
              </a:rPr>
              <a:t>from the Coulomb  interaction of the heavy </a:t>
            </a:r>
            <a:r>
              <a:rPr lang="en-US" dirty="0" smtClean="0">
                <a:solidFill>
                  <a:srgbClr val="FF0000"/>
                </a:solidFill>
                <a:sym typeface="Wingdings" panose="05000000000000000000" pitchFamily="2" charset="2"/>
              </a:rPr>
              <a:t>core</a:t>
            </a:r>
            <a:r>
              <a:rPr lang="en-US" dirty="0" smtClean="0">
                <a:sym typeface="Wingdings" panose="05000000000000000000" pitchFamily="2" charset="2"/>
              </a:rPr>
              <a:t> nucleus</a:t>
            </a:r>
            <a:endParaRPr lang="en-US" dirty="0">
              <a:sym typeface="Wingdings" panose="05000000000000000000" pitchFamily="2" charset="2"/>
            </a:endParaRPr>
          </a:p>
        </p:txBody>
      </p:sp>
      <p:pic>
        <p:nvPicPr>
          <p:cNvPr id="9220" name="Picture 4" descr="ShellGa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9175" y="3640688"/>
            <a:ext cx="3980769" cy="29071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572000" y="701072"/>
            <a:ext cx="4327467"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0000"/>
                </a:solidFill>
              </a:rPr>
              <a:t>Nuclear Shell structure  </a:t>
            </a:r>
            <a:r>
              <a:rPr lang="en-US" dirty="0" smtClean="0"/>
              <a:t>in nucleus </a:t>
            </a:r>
          </a:p>
          <a:p>
            <a:pPr marL="742950" lvl="1" indent="-285750">
              <a:buFont typeface="Arial" panose="020B0604020202020204" pitchFamily="34" charset="0"/>
              <a:buChar char="•"/>
            </a:pPr>
            <a:r>
              <a:rPr lang="en-US" dirty="0" smtClean="0">
                <a:sym typeface="Wingdings" panose="05000000000000000000" pitchFamily="2" charset="2"/>
              </a:rPr>
              <a:t>Similar to atomic electron shell structure</a:t>
            </a:r>
          </a:p>
          <a:p>
            <a:pPr marL="742950" lvl="1" indent="-285750">
              <a:buFont typeface="Arial" panose="020B0604020202020204" pitchFamily="34" charset="0"/>
              <a:buChar char="•"/>
            </a:pPr>
            <a:r>
              <a:rPr lang="en-US" dirty="0" smtClean="0">
                <a:solidFill>
                  <a:srgbClr val="FF0000"/>
                </a:solidFill>
                <a:sym typeface="Wingdings" panose="05000000000000000000" pitchFamily="2" charset="2"/>
              </a:rPr>
              <a:t>Magic numbers </a:t>
            </a:r>
            <a:r>
              <a:rPr lang="en-US" dirty="0" smtClean="0">
                <a:sym typeface="Wingdings" panose="05000000000000000000" pitchFamily="2" charset="2"/>
              </a:rPr>
              <a:t>can be explained</a:t>
            </a:r>
          </a:p>
          <a:p>
            <a:pPr marL="742950" lvl="1" indent="-285750">
              <a:buFont typeface="Arial" panose="020B0604020202020204" pitchFamily="34" charset="0"/>
              <a:buChar char="•"/>
            </a:pPr>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In principle there is </a:t>
            </a:r>
            <a:r>
              <a:rPr lang="en-US" dirty="0" smtClean="0">
                <a:solidFill>
                  <a:srgbClr val="FF0000"/>
                </a:solidFill>
                <a:sym typeface="Wingdings" panose="05000000000000000000" pitchFamily="2" charset="2"/>
              </a:rPr>
              <a:t>no heavy core </a:t>
            </a:r>
            <a:r>
              <a:rPr lang="en-US" dirty="0" smtClean="0">
                <a:sym typeface="Wingdings" panose="05000000000000000000" pitchFamily="2" charset="2"/>
              </a:rPr>
              <a:t>in nucleus</a:t>
            </a:r>
          </a:p>
          <a:p>
            <a:pPr marL="285750" indent="-285750">
              <a:buFont typeface="Arial" panose="020B0604020202020204" pitchFamily="34" charset="0"/>
              <a:buChar char="•"/>
            </a:pPr>
            <a:r>
              <a:rPr lang="en-US" dirty="0" smtClean="0">
                <a:sym typeface="Wingdings" panose="05000000000000000000" pitchFamily="2" charset="2"/>
              </a:rPr>
              <a:t>Mean potential can provide similar core effects. </a:t>
            </a:r>
          </a:p>
          <a:p>
            <a:pPr marL="742950" lvl="1" indent="-285750">
              <a:buFont typeface="Arial" panose="020B0604020202020204" pitchFamily="34" charset="0"/>
              <a:buChar char="•"/>
            </a:pPr>
            <a:endParaRPr lang="en-US" dirty="0">
              <a:sym typeface="Wingdings" panose="05000000000000000000" pitchFamily="2" charset="2"/>
            </a:endParaRPr>
          </a:p>
        </p:txBody>
      </p:sp>
    </p:spTree>
    <p:extLst>
      <p:ext uri="{BB962C8B-B14F-4D97-AF65-F5344CB8AC3E}">
        <p14:creationId xmlns:p14="http://schemas.microsoft.com/office/powerpoint/2010/main" val="29603714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Shell  model</a:t>
            </a:r>
            <a:endParaRPr lang="ko-KR" altLang="en-US" sz="2500" spc="-20" dirty="0">
              <a:solidFill>
                <a:schemeClr val="bg1"/>
              </a:solidFill>
              <a:latin typeface="Candara" panose="020E0502030303020204" pitchFamily="34" charset="0"/>
              <a:ea typeface="Arial" charset="0"/>
            </a:endParaRPr>
          </a:p>
        </p:txBody>
      </p:sp>
      <p:pic>
        <p:nvPicPr>
          <p:cNvPr id="10242" name="Picture 2" descr="2: The shell model energy levels of a spherical nucleus. The levels with and without the spin-orbit coupling are shown in the left side and the right side of the figures, respectively. Figure taken from Ref.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61" y="861726"/>
            <a:ext cx="4341696" cy="41884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upload.wikimedia.org/wikipedia/commons/thumb/2/22/Maria_Goeppert-Mayer.jpg/220px-Maria_Goeppert-May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3429" y="1029998"/>
            <a:ext cx="2095500" cy="29622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69164" y="4267201"/>
            <a:ext cx="4091709" cy="923330"/>
          </a:xfrm>
          <a:prstGeom prst="rect">
            <a:avLst/>
          </a:prstGeom>
          <a:noFill/>
        </p:spPr>
        <p:txBody>
          <a:bodyPr wrap="square" rtlCol="0">
            <a:spAutoFit/>
          </a:bodyPr>
          <a:lstStyle/>
          <a:p>
            <a:r>
              <a:rPr lang="en-US" dirty="0" smtClean="0"/>
              <a:t>Maria </a:t>
            </a:r>
            <a:r>
              <a:rPr lang="en-US" dirty="0" err="1" smtClean="0"/>
              <a:t>Goeppert</a:t>
            </a:r>
            <a:r>
              <a:rPr lang="en-US" dirty="0" smtClean="0"/>
              <a:t> Mayer(1906-1972) </a:t>
            </a:r>
            <a:endParaRPr lang="en-US" dirty="0"/>
          </a:p>
          <a:p>
            <a:pPr lvl="1"/>
            <a:r>
              <a:rPr lang="en-US" dirty="0" smtClean="0"/>
              <a:t>Nobel prize in Physics(1963)</a:t>
            </a:r>
          </a:p>
          <a:p>
            <a:pPr lvl="1"/>
            <a:r>
              <a:rPr lang="en-US" dirty="0" smtClean="0"/>
              <a:t>For nuclear shell model</a:t>
            </a:r>
            <a:endParaRPr lang="en-US" dirty="0"/>
          </a:p>
        </p:txBody>
      </p:sp>
    </p:spTree>
    <p:extLst>
      <p:ext uri="{BB962C8B-B14F-4D97-AF65-F5344CB8AC3E}">
        <p14:creationId xmlns:p14="http://schemas.microsoft.com/office/powerpoint/2010/main" val="212742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Shell  model</a:t>
            </a:r>
            <a:endParaRPr lang="ko-KR" altLang="en-US" sz="2500" spc="-20" dirty="0">
              <a:solidFill>
                <a:schemeClr val="bg1"/>
              </a:solidFill>
              <a:latin typeface="Candara" panose="020E0502030303020204" pitchFamily="34" charset="0"/>
              <a:ea typeface="Arial" charset="0"/>
            </a:endParaRPr>
          </a:p>
        </p:txBody>
      </p:sp>
      <p:pic>
        <p:nvPicPr>
          <p:cNvPr id="10242" name="Picture 2" descr="2: The shell model energy levels of a spherical nucleus. The levels with and without the spin-orbit coupling are shown in the left side and the right side of the figures, respectively. Figure taken from Ref.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61" y="861726"/>
            <a:ext cx="4341696" cy="4188461"/>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5"/>
          <a:stretch>
            <a:fillRect/>
          </a:stretch>
        </p:blipFill>
        <p:spPr>
          <a:xfrm>
            <a:off x="4929360" y="1090542"/>
            <a:ext cx="3854422" cy="819926"/>
          </a:xfrm>
          <a:prstGeom prst="rect">
            <a:avLst/>
          </a:prstGeom>
        </p:spPr>
      </p:pic>
      <p:pic>
        <p:nvPicPr>
          <p:cNvPr id="8" name="그림 7"/>
          <p:cNvPicPr>
            <a:picLocks noChangeAspect="1"/>
          </p:cNvPicPr>
          <p:nvPr/>
        </p:nvPicPr>
        <p:blipFill>
          <a:blip r:embed="rId6"/>
          <a:stretch>
            <a:fillRect/>
          </a:stretch>
        </p:blipFill>
        <p:spPr>
          <a:xfrm>
            <a:off x="4929360" y="2096452"/>
            <a:ext cx="3618145" cy="2309294"/>
          </a:xfrm>
          <a:prstGeom prst="rect">
            <a:avLst/>
          </a:prstGeom>
        </p:spPr>
      </p:pic>
      <p:sp>
        <p:nvSpPr>
          <p:cNvPr id="9" name="TextBox 8"/>
          <p:cNvSpPr txBox="1"/>
          <p:nvPr/>
        </p:nvSpPr>
        <p:spPr>
          <a:xfrm>
            <a:off x="5043055" y="5190837"/>
            <a:ext cx="3934691" cy="1200329"/>
          </a:xfrm>
          <a:prstGeom prst="rect">
            <a:avLst/>
          </a:prstGeom>
          <a:noFill/>
        </p:spPr>
        <p:txBody>
          <a:bodyPr wrap="square" rtlCol="0">
            <a:spAutoFit/>
          </a:bodyPr>
          <a:lstStyle/>
          <a:p>
            <a:r>
              <a:rPr lang="en-US" dirty="0" smtClean="0"/>
              <a:t>However, it is observed that </a:t>
            </a:r>
          </a:p>
          <a:p>
            <a:r>
              <a:rPr lang="en-US" dirty="0" smtClean="0"/>
              <a:t>these magic numbers </a:t>
            </a:r>
          </a:p>
          <a:p>
            <a:r>
              <a:rPr lang="en-US" dirty="0" smtClean="0"/>
              <a:t>changes in rare isotopes.</a:t>
            </a:r>
          </a:p>
          <a:p>
            <a:r>
              <a:rPr lang="en-US" dirty="0" smtClean="0">
                <a:sym typeface="Wingdings" panose="05000000000000000000" pitchFamily="2" charset="2"/>
              </a:rPr>
              <a:t> Need to study rare isotopes. </a:t>
            </a:r>
            <a:endParaRPr lang="en-US" dirty="0"/>
          </a:p>
        </p:txBody>
      </p:sp>
      <p:sp>
        <p:nvSpPr>
          <p:cNvPr id="13" name="TextBox 12"/>
          <p:cNvSpPr txBox="1"/>
          <p:nvPr/>
        </p:nvSpPr>
        <p:spPr>
          <a:xfrm>
            <a:off x="276860" y="5126029"/>
            <a:ext cx="4035915" cy="1477328"/>
          </a:xfrm>
          <a:prstGeom prst="rect">
            <a:avLst/>
          </a:prstGeom>
          <a:noFill/>
        </p:spPr>
        <p:txBody>
          <a:bodyPr wrap="square" rtlCol="0">
            <a:spAutoFit/>
          </a:bodyPr>
          <a:lstStyle/>
          <a:p>
            <a:r>
              <a:rPr lang="en-US" dirty="0" smtClean="0"/>
              <a:t>Modern shell model are </a:t>
            </a:r>
            <a:r>
              <a:rPr lang="en-US" dirty="0" smtClean="0">
                <a:solidFill>
                  <a:srgbClr val="FF0000"/>
                </a:solidFill>
              </a:rPr>
              <a:t>very accurate/successful </a:t>
            </a:r>
            <a:r>
              <a:rPr lang="en-US" dirty="0" smtClean="0"/>
              <a:t>!</a:t>
            </a:r>
          </a:p>
          <a:p>
            <a:r>
              <a:rPr lang="en-US" dirty="0" smtClean="0"/>
              <a:t>However, it is </a:t>
            </a:r>
            <a:r>
              <a:rPr lang="en-US" dirty="0" smtClean="0">
                <a:solidFill>
                  <a:srgbClr val="FF0000"/>
                </a:solidFill>
              </a:rPr>
              <a:t>phenomenological</a:t>
            </a:r>
            <a:r>
              <a:rPr lang="en-US" dirty="0" smtClean="0"/>
              <a:t>. </a:t>
            </a:r>
          </a:p>
          <a:p>
            <a:r>
              <a:rPr lang="en-US" dirty="0" smtClean="0"/>
              <a:t>(Not from the basic nucleon-nucleon force.)  </a:t>
            </a:r>
            <a:endParaRPr lang="en-US" dirty="0"/>
          </a:p>
        </p:txBody>
      </p:sp>
    </p:spTree>
    <p:extLst>
      <p:ext uri="{BB962C8B-B14F-4D97-AF65-F5344CB8AC3E}">
        <p14:creationId xmlns:p14="http://schemas.microsoft.com/office/powerpoint/2010/main" val="2614027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Mean Field Model</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323274" y="984023"/>
            <a:ext cx="8497454" cy="2308324"/>
          </a:xfrm>
          <a:prstGeom prst="rect">
            <a:avLst/>
          </a:prstGeom>
          <a:noFill/>
        </p:spPr>
        <p:txBody>
          <a:bodyPr wrap="square" rtlCol="0">
            <a:spAutoFit/>
          </a:bodyPr>
          <a:lstStyle/>
          <a:p>
            <a:r>
              <a:rPr lang="en-US" dirty="0" smtClean="0"/>
              <a:t>In nuclear shell model:</a:t>
            </a:r>
          </a:p>
          <a:p>
            <a:pPr marL="285750" indent="-285750">
              <a:buFont typeface="Arial" panose="020B0604020202020204" pitchFamily="34" charset="0"/>
              <a:buChar char="•"/>
            </a:pPr>
            <a:r>
              <a:rPr lang="en-US" dirty="0" smtClean="0"/>
              <a:t>Nucleons behaves like </a:t>
            </a:r>
            <a:r>
              <a:rPr lang="en-US" dirty="0" smtClean="0">
                <a:solidFill>
                  <a:srgbClr val="FF0000"/>
                </a:solidFill>
              </a:rPr>
              <a:t>independent particles</a:t>
            </a:r>
            <a:r>
              <a:rPr lang="en-US" dirty="0" smtClean="0"/>
              <a:t> under external potential</a:t>
            </a:r>
          </a:p>
          <a:p>
            <a:pPr marL="285750" indent="-285750">
              <a:buFont typeface="Arial" panose="020B0604020202020204" pitchFamily="34" charset="0"/>
              <a:buChar char="•"/>
            </a:pPr>
            <a:r>
              <a:rPr lang="en-US" dirty="0" smtClean="0"/>
              <a:t>just like electrons in atom. </a:t>
            </a:r>
          </a:p>
          <a:p>
            <a:pPr marL="285750" indent="-285750">
              <a:buFont typeface="Arial" panose="020B0604020202020204" pitchFamily="34" charset="0"/>
              <a:buChar char="•"/>
            </a:pPr>
            <a:r>
              <a:rPr lang="en-US" dirty="0" smtClean="0"/>
              <a:t>The most important contribution comes from core (external potential) </a:t>
            </a:r>
          </a:p>
          <a:p>
            <a:pPr marL="285750" indent="-285750">
              <a:buFont typeface="Arial" panose="020B0604020202020204" pitchFamily="34" charset="0"/>
              <a:buChar char="•"/>
            </a:pPr>
            <a:r>
              <a:rPr lang="en-US" dirty="0" smtClean="0"/>
              <a:t>Interaction among nucleons/electrons are not the most important</a:t>
            </a:r>
          </a:p>
          <a:p>
            <a:pPr marL="285750" indent="-285750">
              <a:buFont typeface="Arial" panose="020B0604020202020204" pitchFamily="34" charset="0"/>
              <a:buChar char="•"/>
            </a:pPr>
            <a:r>
              <a:rPr lang="en-US" dirty="0" smtClean="0"/>
              <a:t>But, </a:t>
            </a:r>
          </a:p>
          <a:p>
            <a:pPr marL="742950" lvl="1" indent="-285750">
              <a:buFont typeface="Arial" panose="020B0604020202020204" pitchFamily="34" charset="0"/>
              <a:buChar char="•"/>
            </a:pPr>
            <a:r>
              <a:rPr lang="en-US" dirty="0" smtClean="0">
                <a:solidFill>
                  <a:srgbClr val="FF0000"/>
                </a:solidFill>
              </a:rPr>
              <a:t>nuclear force is not weak ! </a:t>
            </a:r>
          </a:p>
          <a:p>
            <a:pPr marL="742950" lvl="1" indent="-285750">
              <a:buFont typeface="Arial" panose="020B0604020202020204" pitchFamily="34" charset="0"/>
              <a:buChar char="•"/>
            </a:pPr>
            <a:r>
              <a:rPr lang="en-US" dirty="0" smtClean="0">
                <a:solidFill>
                  <a:srgbClr val="FF0000"/>
                </a:solidFill>
              </a:rPr>
              <a:t>There is no heavy core in nuclei ! </a:t>
            </a:r>
            <a:endParaRPr lang="en-US" dirty="0">
              <a:solidFill>
                <a:srgbClr val="FF0000"/>
              </a:solidFill>
            </a:endParaRPr>
          </a:p>
        </p:txBody>
      </p:sp>
      <p:pic>
        <p:nvPicPr>
          <p:cNvPr id="10" name="그림 9"/>
          <p:cNvPicPr>
            <a:picLocks noChangeAspect="1"/>
          </p:cNvPicPr>
          <p:nvPr/>
        </p:nvPicPr>
        <p:blipFill>
          <a:blip r:embed="rId4"/>
          <a:stretch>
            <a:fillRect/>
          </a:stretch>
        </p:blipFill>
        <p:spPr>
          <a:xfrm>
            <a:off x="203201" y="3392488"/>
            <a:ext cx="4912691" cy="2444894"/>
          </a:xfrm>
          <a:prstGeom prst="rect">
            <a:avLst/>
          </a:prstGeom>
        </p:spPr>
      </p:pic>
      <p:sp>
        <p:nvSpPr>
          <p:cNvPr id="3" name="TextBox 2"/>
          <p:cNvSpPr txBox="1"/>
          <p:nvPr/>
        </p:nvSpPr>
        <p:spPr>
          <a:xfrm>
            <a:off x="5301673" y="3749964"/>
            <a:ext cx="3768436" cy="2031325"/>
          </a:xfrm>
          <a:prstGeom prst="rect">
            <a:avLst/>
          </a:prstGeom>
          <a:noFill/>
        </p:spPr>
        <p:txBody>
          <a:bodyPr wrap="square" rtlCol="0">
            <a:spAutoFit/>
          </a:bodyPr>
          <a:lstStyle/>
          <a:p>
            <a:r>
              <a:rPr lang="en-US" dirty="0" smtClean="0"/>
              <a:t>Mean field theory</a:t>
            </a:r>
          </a:p>
          <a:p>
            <a:r>
              <a:rPr lang="en-US" dirty="0" smtClean="0"/>
              <a:t>Or </a:t>
            </a:r>
          </a:p>
          <a:p>
            <a:r>
              <a:rPr lang="en-US" dirty="0" smtClean="0"/>
              <a:t>Density functional theory</a:t>
            </a:r>
          </a:p>
          <a:p>
            <a:endParaRPr lang="en-US" dirty="0"/>
          </a:p>
          <a:p>
            <a:r>
              <a:rPr lang="en-US" dirty="0" smtClean="0"/>
              <a:t>Provides an explanation</a:t>
            </a:r>
          </a:p>
          <a:p>
            <a:r>
              <a:rPr lang="en-US" dirty="0" smtClean="0"/>
              <a:t>for</a:t>
            </a:r>
          </a:p>
          <a:p>
            <a:r>
              <a:rPr lang="en-US" dirty="0" smtClean="0"/>
              <a:t>independent particle model </a:t>
            </a:r>
            <a:endParaRPr lang="en-US" dirty="0"/>
          </a:p>
        </p:txBody>
      </p:sp>
      <p:sp>
        <p:nvSpPr>
          <p:cNvPr id="8" name="TextBox 7"/>
          <p:cNvSpPr txBox="1"/>
          <p:nvPr/>
        </p:nvSpPr>
        <p:spPr>
          <a:xfrm>
            <a:off x="2355274" y="6054240"/>
            <a:ext cx="5144654" cy="369332"/>
          </a:xfrm>
          <a:prstGeom prst="rect">
            <a:avLst/>
          </a:prstGeom>
          <a:noFill/>
        </p:spPr>
        <p:txBody>
          <a:bodyPr wrap="square" rtlCol="0">
            <a:spAutoFit/>
          </a:bodyPr>
          <a:lstStyle/>
          <a:p>
            <a:r>
              <a:rPr lang="en-US" dirty="0" smtClean="0">
                <a:solidFill>
                  <a:srgbClr val="FF0000"/>
                </a:solidFill>
              </a:rPr>
              <a:t>Very Successful. </a:t>
            </a:r>
            <a:r>
              <a:rPr lang="en-US" dirty="0" smtClean="0"/>
              <a:t>However, still </a:t>
            </a:r>
            <a:r>
              <a:rPr lang="en-US" dirty="0" smtClean="0">
                <a:solidFill>
                  <a:srgbClr val="FF0000"/>
                </a:solidFill>
              </a:rPr>
              <a:t>phenomenological</a:t>
            </a:r>
            <a:r>
              <a:rPr lang="en-US" dirty="0" smtClean="0"/>
              <a:t>.</a:t>
            </a:r>
            <a:endParaRPr lang="en-US" dirty="0"/>
          </a:p>
        </p:txBody>
      </p:sp>
    </p:spTree>
    <p:extLst>
      <p:ext uri="{BB962C8B-B14F-4D97-AF65-F5344CB8AC3E}">
        <p14:creationId xmlns:p14="http://schemas.microsoft.com/office/powerpoint/2010/main" val="835665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323274" y="984023"/>
            <a:ext cx="8497454" cy="5355312"/>
          </a:xfrm>
          <a:prstGeom prst="rect">
            <a:avLst/>
          </a:prstGeom>
          <a:noFill/>
        </p:spPr>
        <p:txBody>
          <a:bodyPr wrap="square" rtlCol="0">
            <a:spAutoFit/>
          </a:bodyPr>
          <a:lstStyle/>
          <a:p>
            <a:r>
              <a:rPr lang="en-US" dirty="0" smtClean="0"/>
              <a:t>We hope to find nuclear force such that </a:t>
            </a:r>
          </a:p>
          <a:p>
            <a:endParaRPr lang="en-US" dirty="0"/>
          </a:p>
          <a:p>
            <a:pPr marL="342900" indent="-342900">
              <a:buAutoNum type="arabicParenBoth"/>
            </a:pPr>
            <a:r>
              <a:rPr lang="en-US" dirty="0" smtClean="0"/>
              <a:t>Nuclear structure from basic nucleon-nucleon interaction</a:t>
            </a:r>
          </a:p>
          <a:p>
            <a:r>
              <a:rPr lang="en-US" dirty="0" smtClean="0"/>
              <a:t>        : two-body interaction, three-body interactions. </a:t>
            </a:r>
          </a:p>
          <a:p>
            <a:endParaRPr lang="en-US" dirty="0" smtClean="0"/>
          </a:p>
          <a:p>
            <a:r>
              <a:rPr lang="en-US" dirty="0" smtClean="0"/>
              <a:t>(2) Nucleus-Nucleus interaction can be derived from </a:t>
            </a:r>
          </a:p>
          <a:p>
            <a:r>
              <a:rPr lang="en-US" dirty="0" smtClean="0"/>
              <a:t>        : basic nucleon-nucleon interaction</a:t>
            </a:r>
          </a:p>
          <a:p>
            <a:endParaRPr lang="en-US" dirty="0" smtClean="0"/>
          </a:p>
          <a:p>
            <a:r>
              <a:rPr lang="en-US" dirty="0" smtClean="0"/>
              <a:t>(3) Basic nucleon-nucleon interaction can be derived from QCD</a:t>
            </a:r>
          </a:p>
          <a:p>
            <a:r>
              <a:rPr lang="en-US" dirty="0" smtClean="0"/>
              <a:t>       </a:t>
            </a:r>
            <a:r>
              <a:rPr lang="en-US" dirty="0" smtClean="0">
                <a:solidFill>
                  <a:srgbClr val="FF0000"/>
                </a:solidFill>
              </a:rPr>
              <a:t>: not possible yet. But, there are some success from lattice QCD. </a:t>
            </a:r>
          </a:p>
          <a:p>
            <a:endParaRPr lang="en-US" dirty="0">
              <a:solidFill>
                <a:srgbClr val="FF0000"/>
              </a:solidFill>
            </a:endParaRPr>
          </a:p>
          <a:p>
            <a:r>
              <a:rPr lang="en-US" i="1" dirty="0" smtClean="0">
                <a:solidFill>
                  <a:srgbClr val="FF0000"/>
                </a:solidFill>
              </a:rPr>
              <a:t>ab-initio</a:t>
            </a:r>
            <a:r>
              <a:rPr lang="en-US" dirty="0" smtClean="0">
                <a:solidFill>
                  <a:srgbClr val="FF0000"/>
                </a:solidFill>
              </a:rPr>
              <a:t> </a:t>
            </a:r>
            <a:r>
              <a:rPr lang="en-US" dirty="0" smtClean="0"/>
              <a:t>nuclear physics</a:t>
            </a:r>
          </a:p>
          <a:p>
            <a:pPr marL="285750" indent="-285750">
              <a:buFont typeface="Arial" panose="020B0604020202020204" pitchFamily="34" charset="0"/>
              <a:buChar char="•"/>
            </a:pPr>
            <a:r>
              <a:rPr lang="en-US" dirty="0" smtClean="0"/>
              <a:t>two-body nucleon-nucleon force only from n-n scattering or n-p bound state</a:t>
            </a:r>
          </a:p>
          <a:p>
            <a:pPr marL="285750" indent="-285750">
              <a:buFont typeface="Arial" panose="020B0604020202020204" pitchFamily="34" charset="0"/>
              <a:buChar char="•"/>
            </a:pPr>
            <a:r>
              <a:rPr lang="en-US" dirty="0" smtClean="0"/>
              <a:t>Three-body force only from light nuclei . (3H,3He …) </a:t>
            </a:r>
          </a:p>
          <a:p>
            <a:pPr marL="285750" indent="-285750">
              <a:buFont typeface="Arial" panose="020B0604020202020204" pitchFamily="34" charset="0"/>
              <a:buChar char="•"/>
            </a:pPr>
            <a:r>
              <a:rPr lang="en-US" dirty="0" smtClean="0"/>
              <a:t>Predict all nuclei, reactions by using only two-body, three-body interactions.</a:t>
            </a:r>
          </a:p>
          <a:p>
            <a:pPr marL="285750" indent="-285750">
              <a:buFont typeface="Arial" panose="020B0604020202020204" pitchFamily="34" charset="0"/>
              <a:buChar char="•"/>
            </a:pPr>
            <a:r>
              <a:rPr lang="en-US" dirty="0" smtClean="0"/>
              <a:t>No additional model assumptions</a:t>
            </a:r>
          </a:p>
          <a:p>
            <a:endParaRPr lang="en-US" dirty="0" smtClean="0"/>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4350107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sp>
        <p:nvSpPr>
          <p:cNvPr id="10" name="직사각형 9"/>
          <p:cNvSpPr/>
          <p:nvPr/>
        </p:nvSpPr>
        <p:spPr>
          <a:xfrm>
            <a:off x="175489" y="944756"/>
            <a:ext cx="7444512" cy="3693319"/>
          </a:xfrm>
          <a:prstGeom prst="rect">
            <a:avLst/>
          </a:prstGeom>
        </p:spPr>
        <p:txBody>
          <a:bodyPr wrap="square">
            <a:spAutoFit/>
          </a:bodyPr>
          <a:lstStyle/>
          <a:p>
            <a:pPr marL="285750" indent="-285750">
              <a:buFont typeface="Arial" panose="020B0604020202020204" pitchFamily="34" charset="0"/>
              <a:buChar char="•"/>
            </a:pPr>
            <a:r>
              <a:rPr lang="en-US" dirty="0">
                <a:sym typeface="Wingdings" panose="05000000000000000000" pitchFamily="2" charset="2"/>
              </a:rPr>
              <a:t>Two nucleon n-p forms (total spin)=</a:t>
            </a:r>
            <a:r>
              <a:rPr lang="en-US" dirty="0" smtClean="0">
                <a:sym typeface="Wingdings" panose="05000000000000000000" pitchFamily="2" charset="2"/>
              </a:rPr>
              <a:t>1  bound </a:t>
            </a:r>
            <a:r>
              <a:rPr lang="en-US" dirty="0">
                <a:sym typeface="Wingdings" panose="05000000000000000000" pitchFamily="2" charset="2"/>
              </a:rPr>
              <a:t>state</a:t>
            </a:r>
          </a:p>
          <a:p>
            <a:pPr marL="742950" lvl="1" indent="-285750">
              <a:buFont typeface="Wingdings" panose="05000000000000000000" pitchFamily="2" charset="2"/>
              <a:buChar char="à"/>
            </a:pPr>
            <a:r>
              <a:rPr lang="en-US" dirty="0">
                <a:sym typeface="Wingdings" panose="05000000000000000000" pitchFamily="2" charset="2"/>
              </a:rPr>
              <a:t>n-p interaction is attractive</a:t>
            </a:r>
          </a:p>
          <a:p>
            <a:pPr marL="742950" lvl="1" indent="-285750">
              <a:buFont typeface="Wingdings" panose="05000000000000000000" pitchFamily="2" charset="2"/>
              <a:buChar char="à"/>
            </a:pP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No n-p bound state with (total spin)=0 </a:t>
            </a:r>
            <a:r>
              <a:rPr lang="en-US" dirty="0" smtClean="0">
                <a:sym typeface="Wingdings" panose="05000000000000000000" pitchFamily="2" charset="2"/>
              </a:rPr>
              <a:t> is </a:t>
            </a:r>
            <a:r>
              <a:rPr lang="en-US" dirty="0">
                <a:sym typeface="Wingdings" panose="05000000000000000000" pitchFamily="2" charset="2"/>
              </a:rPr>
              <a:t>observed</a:t>
            </a:r>
          </a:p>
          <a:p>
            <a:r>
              <a:rPr lang="en-US" dirty="0">
                <a:sym typeface="Wingdings" panose="05000000000000000000" pitchFamily="2" charset="2"/>
              </a:rPr>
              <a:t>          n-p interaction depends on spin</a:t>
            </a:r>
            <a:r>
              <a:rPr lang="en-US" dirty="0" smtClean="0">
                <a:sym typeface="Wingdings" panose="05000000000000000000" pitchFamily="2" charset="2"/>
              </a:rPr>
              <a:t>.</a:t>
            </a:r>
          </a:p>
          <a:p>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Except Coulomb, pp </a:t>
            </a:r>
            <a:r>
              <a:rPr lang="en-US" dirty="0" smtClean="0">
                <a:sym typeface="Wingdings" panose="05000000000000000000" pitchFamily="2" charset="2"/>
              </a:rPr>
              <a:t>and </a:t>
            </a:r>
            <a:r>
              <a:rPr lang="en-US" dirty="0" err="1" smtClean="0">
                <a:sym typeface="Wingdings" panose="05000000000000000000" pitchFamily="2" charset="2"/>
              </a:rPr>
              <a:t>nn</a:t>
            </a:r>
            <a:r>
              <a:rPr lang="en-US" dirty="0" smtClean="0">
                <a:sym typeface="Wingdings" panose="05000000000000000000" pitchFamily="2" charset="2"/>
              </a:rPr>
              <a:t> </a:t>
            </a:r>
            <a:r>
              <a:rPr lang="en-US" dirty="0">
                <a:sym typeface="Wingdings" panose="05000000000000000000" pitchFamily="2" charset="2"/>
              </a:rPr>
              <a:t>scattering are very similar</a:t>
            </a:r>
          </a:p>
          <a:p>
            <a:pPr marL="285750" indent="-285750">
              <a:buFont typeface="Arial" panose="020B0604020202020204" pitchFamily="34" charset="0"/>
              <a:buChar char="•"/>
            </a:pPr>
            <a:r>
              <a:rPr lang="en-US" dirty="0" smtClean="0">
                <a:sym typeface="Wingdings" panose="05000000000000000000" pitchFamily="2" charset="2"/>
              </a:rPr>
              <a:t>Also </a:t>
            </a:r>
            <a:r>
              <a:rPr lang="en-US" dirty="0" err="1" smtClean="0">
                <a:sym typeface="Wingdings" panose="05000000000000000000" pitchFamily="2" charset="2"/>
              </a:rPr>
              <a:t>nn</a:t>
            </a:r>
            <a:r>
              <a:rPr lang="en-US" dirty="0" smtClean="0">
                <a:sym typeface="Wingdings" panose="05000000000000000000" pitchFamily="2" charset="2"/>
              </a:rPr>
              <a:t> and </a:t>
            </a:r>
            <a:r>
              <a:rPr lang="en-US" dirty="0">
                <a:sym typeface="Wingdings" panose="05000000000000000000" pitchFamily="2" charset="2"/>
              </a:rPr>
              <a:t>np </a:t>
            </a:r>
            <a:r>
              <a:rPr lang="en-US" dirty="0" smtClean="0">
                <a:sym typeface="Wingdings" panose="05000000000000000000" pitchFamily="2" charset="2"/>
              </a:rPr>
              <a:t>scattering are similar </a:t>
            </a:r>
            <a:endParaRPr lang="en-US" dirty="0">
              <a:sym typeface="Wingdings" panose="05000000000000000000" pitchFamily="2" charset="2"/>
            </a:endParaRPr>
          </a:p>
          <a:p>
            <a:r>
              <a:rPr lang="en-US" dirty="0">
                <a:sym typeface="Wingdings" panose="05000000000000000000" pitchFamily="2" charset="2"/>
              </a:rPr>
              <a:t>         nuclear force (almost) </a:t>
            </a:r>
            <a:r>
              <a:rPr lang="en-US" dirty="0" smtClean="0">
                <a:sym typeface="Wingdings" panose="05000000000000000000" pitchFamily="2" charset="2"/>
              </a:rPr>
              <a:t>does </a:t>
            </a:r>
            <a:r>
              <a:rPr lang="en-US" dirty="0">
                <a:sym typeface="Wingdings" panose="05000000000000000000" pitchFamily="2" charset="2"/>
              </a:rPr>
              <a:t>not distinguish proton and </a:t>
            </a:r>
            <a:r>
              <a:rPr lang="en-US" dirty="0" smtClean="0">
                <a:sym typeface="Wingdings" panose="05000000000000000000" pitchFamily="2" charset="2"/>
              </a:rPr>
              <a:t>neutron</a:t>
            </a:r>
          </a:p>
          <a:p>
            <a:endParaRPr lang="en-US" dirty="0" smtClean="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 nuclear density is almost uniform within nuclei</a:t>
            </a:r>
          </a:p>
          <a:p>
            <a:r>
              <a:rPr lang="en-US" dirty="0">
                <a:sym typeface="Wingdings" panose="05000000000000000000" pitchFamily="2" charset="2"/>
              </a:rPr>
              <a:t>       (also high energy n-p scattering analysis suggests) </a:t>
            </a:r>
          </a:p>
          <a:p>
            <a:r>
              <a:rPr lang="en-US" dirty="0">
                <a:sym typeface="Wingdings" panose="05000000000000000000" pitchFamily="2" charset="2"/>
              </a:rPr>
              <a:t>       nuclear force is repulsive at short distance</a:t>
            </a:r>
            <a:r>
              <a:rPr lang="en-US" dirty="0" smtClean="0">
                <a:sym typeface="Wingdings" panose="05000000000000000000" pitchFamily="2" charset="2"/>
              </a:rPr>
              <a:t>.</a:t>
            </a:r>
            <a:endParaRPr lang="en-US" dirty="0">
              <a:sym typeface="Wingdings" panose="05000000000000000000" pitchFamily="2" charset="2"/>
            </a:endParaRPr>
          </a:p>
        </p:txBody>
      </p:sp>
      <p:pic>
        <p:nvPicPr>
          <p:cNvPr id="23558" name="Picture 6" descr="https://blogfiles.pstatic.net/MjAxOTA4MjlfMTE0/MDAxNTY3MDQxNTE1NjEw.dWHNs1XzSU2AA24H3ti8XpmrgOO6Y-kzzUjRO5pw7Hkg.AaIYxDbBxKNayriqSB95PjF0SqEWtWgFCn00iPzKafkg.JPEG.dcha/f7-7.JPG?type=w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4253" y="4418665"/>
            <a:ext cx="2572327" cy="221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2932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175489" y="849751"/>
            <a:ext cx="7989456" cy="1477328"/>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anose="05000000000000000000" pitchFamily="2" charset="2"/>
              </a:rPr>
              <a:t>Scattering of spin up/down nucleon on nucleus have preferred direction</a:t>
            </a:r>
          </a:p>
          <a:p>
            <a:r>
              <a:rPr lang="en-US" dirty="0" smtClean="0">
                <a:sym typeface="Wingdings" panose="05000000000000000000" pitchFamily="2" charset="2"/>
              </a:rPr>
              <a:t>  nucleon-nucleon interaction can be momentum dependent</a:t>
            </a:r>
          </a:p>
          <a:p>
            <a:r>
              <a:rPr lang="en-US" dirty="0" smtClean="0">
                <a:sym typeface="Wingdings" panose="05000000000000000000" pitchFamily="2" charset="2"/>
              </a:rPr>
              <a:t>  Spin-Orbit interaction</a:t>
            </a:r>
          </a:p>
          <a:p>
            <a:r>
              <a:rPr lang="en-US" dirty="0" smtClean="0">
                <a:sym typeface="Wingdings" panose="05000000000000000000" pitchFamily="2" charset="2"/>
              </a:rPr>
              <a:t> </a:t>
            </a:r>
          </a:p>
          <a:p>
            <a:pPr marL="285750" indent="-285750">
              <a:buFont typeface="Arial" panose="020B0604020202020204" pitchFamily="34" charset="0"/>
              <a:buChar char="•"/>
            </a:pPr>
            <a:r>
              <a:rPr lang="en-US" dirty="0" smtClean="0">
                <a:sym typeface="Wingdings" panose="05000000000000000000" pitchFamily="2" charset="2"/>
              </a:rPr>
              <a:t>Long range part of interaction is well described by pion exchange model.      </a:t>
            </a:r>
            <a:endParaRPr lang="en-US" dirty="0"/>
          </a:p>
        </p:txBody>
      </p:sp>
      <p:pic>
        <p:nvPicPr>
          <p:cNvPr id="3" name="그림 2"/>
          <p:cNvPicPr>
            <a:picLocks noChangeAspect="1"/>
          </p:cNvPicPr>
          <p:nvPr/>
        </p:nvPicPr>
        <p:blipFill>
          <a:blip r:embed="rId4"/>
          <a:stretch>
            <a:fillRect/>
          </a:stretch>
        </p:blipFill>
        <p:spPr>
          <a:xfrm>
            <a:off x="5267943" y="3030345"/>
            <a:ext cx="3596210" cy="2483764"/>
          </a:xfrm>
          <a:prstGeom prst="rect">
            <a:avLst/>
          </a:prstGeom>
        </p:spPr>
      </p:pic>
      <p:pic>
        <p:nvPicPr>
          <p:cNvPr id="10" name="Picture 2" descr="이미지에 alt 속성이 없음"/>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60" y="2805111"/>
            <a:ext cx="4776643" cy="358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84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무엇으로 만들어져 있는가</a:t>
            </a:r>
            <a:endParaRPr lang="ko-KR" altLang="en-US" sz="2500" spc="-20" dirty="0">
              <a:solidFill>
                <a:schemeClr val="bg1"/>
              </a:solidFill>
              <a:latin typeface="Candara" panose="020E0502030303020204" pitchFamily="34" charset="0"/>
              <a:ea typeface="Arial" charset="0"/>
            </a:endParaRPr>
          </a:p>
        </p:txBody>
      </p:sp>
      <p:pic>
        <p:nvPicPr>
          <p:cNvPr id="19" name="그림 18">
            <a:extLst>
              <a:ext uri="{FF2B5EF4-FFF2-40B4-BE49-F238E27FC236}">
                <a16:creationId xmlns:a16="http://schemas.microsoft.com/office/drawing/2014/main" id="{11D3AF30-0418-4853-87A0-0DF7A1F65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887" y="1042237"/>
            <a:ext cx="6981825" cy="5191125"/>
          </a:xfrm>
          <a:prstGeom prst="rect">
            <a:avLst/>
          </a:prstGeom>
        </p:spPr>
      </p:pic>
    </p:spTree>
    <p:extLst>
      <p:ext uri="{BB962C8B-B14F-4D97-AF65-F5344CB8AC3E}">
        <p14:creationId xmlns:p14="http://schemas.microsoft.com/office/powerpoint/2010/main" val="3339973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348279" y="783056"/>
            <a:ext cx="3753490" cy="3576508"/>
          </a:xfrm>
          <a:prstGeom prst="rect">
            <a:avLst/>
          </a:prstGeom>
        </p:spPr>
      </p:pic>
      <p:pic>
        <p:nvPicPr>
          <p:cNvPr id="5" name="그림 4"/>
          <p:cNvPicPr>
            <a:picLocks noChangeAspect="1"/>
          </p:cNvPicPr>
          <p:nvPr/>
        </p:nvPicPr>
        <p:blipFill>
          <a:blip r:embed="rId5"/>
          <a:stretch>
            <a:fillRect/>
          </a:stretch>
        </p:blipFill>
        <p:spPr>
          <a:xfrm>
            <a:off x="348279" y="4579925"/>
            <a:ext cx="2514994" cy="1818273"/>
          </a:xfrm>
          <a:prstGeom prst="rect">
            <a:avLst/>
          </a:prstGeom>
        </p:spPr>
      </p:pic>
      <p:sp>
        <p:nvSpPr>
          <p:cNvPr id="8" name="TextBox 7"/>
          <p:cNvSpPr txBox="1"/>
          <p:nvPr/>
        </p:nvSpPr>
        <p:spPr>
          <a:xfrm>
            <a:off x="3086490" y="5920616"/>
            <a:ext cx="2762103" cy="646331"/>
          </a:xfrm>
          <a:prstGeom prst="rect">
            <a:avLst/>
          </a:prstGeom>
          <a:noFill/>
        </p:spPr>
        <p:txBody>
          <a:bodyPr wrap="none" rtlCol="0">
            <a:spAutoFit/>
          </a:bodyPr>
          <a:lstStyle/>
          <a:p>
            <a:r>
              <a:rPr lang="en-US" dirty="0" smtClean="0"/>
              <a:t>Lattice QCD prediction on </a:t>
            </a:r>
          </a:p>
          <a:p>
            <a:r>
              <a:rPr lang="en-US" dirty="0" smtClean="0"/>
              <a:t>Nucleon-nucleon force</a:t>
            </a:r>
            <a:endParaRPr lang="en-US" dirty="0"/>
          </a:p>
        </p:txBody>
      </p:sp>
      <p:sp>
        <p:nvSpPr>
          <p:cNvPr id="9" name="TextBox 8"/>
          <p:cNvSpPr txBox="1"/>
          <p:nvPr/>
        </p:nvSpPr>
        <p:spPr>
          <a:xfrm>
            <a:off x="4655129" y="798253"/>
            <a:ext cx="4211781" cy="3416320"/>
          </a:xfrm>
          <a:prstGeom prst="rect">
            <a:avLst/>
          </a:prstGeom>
          <a:noFill/>
        </p:spPr>
        <p:txBody>
          <a:bodyPr wrap="square" rtlCol="0">
            <a:spAutoFit/>
          </a:bodyPr>
          <a:lstStyle/>
          <a:p>
            <a:r>
              <a:rPr lang="en-US" dirty="0" smtClean="0"/>
              <a:t>Observed NN interaction properties</a:t>
            </a:r>
          </a:p>
          <a:p>
            <a:endParaRPr lang="en-US" dirty="0"/>
          </a:p>
          <a:p>
            <a:pPr marL="342900" indent="-342900">
              <a:buAutoNum type="arabicParenBoth"/>
            </a:pPr>
            <a:r>
              <a:rPr lang="en-US" dirty="0" smtClean="0"/>
              <a:t>Hard repulsive at very short distance</a:t>
            </a:r>
          </a:p>
          <a:p>
            <a:pPr marL="342900" indent="-342900">
              <a:buAutoNum type="arabicParenBoth"/>
            </a:pPr>
            <a:r>
              <a:rPr lang="en-US" dirty="0" smtClean="0"/>
              <a:t>Strongly Attractive at intermediate range</a:t>
            </a:r>
          </a:p>
          <a:p>
            <a:pPr marL="342900" indent="-342900">
              <a:buAutoNum type="arabicParenBoth"/>
            </a:pPr>
            <a:r>
              <a:rPr lang="en-US" dirty="0" smtClean="0"/>
              <a:t>Long range can be explained by pion meson exchange well. </a:t>
            </a:r>
          </a:p>
          <a:p>
            <a:pPr marL="342900" indent="-342900">
              <a:buAutoNum type="arabicParenBoth"/>
            </a:pPr>
            <a:r>
              <a:rPr lang="en-US" dirty="0" smtClean="0"/>
              <a:t>Interaction is roughly independent of charge</a:t>
            </a:r>
          </a:p>
          <a:p>
            <a:pPr marL="342900" indent="-342900">
              <a:buAutoNum type="arabicParenBoth"/>
            </a:pPr>
            <a:r>
              <a:rPr lang="en-US" dirty="0" smtClean="0"/>
              <a:t>Interaction strongly depends on spin</a:t>
            </a:r>
          </a:p>
          <a:p>
            <a:pPr marL="342900" indent="-342900">
              <a:buAutoNum type="arabicParenBoth"/>
            </a:pPr>
            <a:r>
              <a:rPr lang="en-US" dirty="0" smtClean="0"/>
              <a:t>…. </a:t>
            </a:r>
          </a:p>
          <a:p>
            <a:pPr marL="342900" indent="-342900">
              <a:buAutoNum type="arabicParenBoth"/>
            </a:pPr>
            <a:endParaRPr lang="en-US" dirty="0"/>
          </a:p>
        </p:txBody>
      </p:sp>
    </p:spTree>
    <p:extLst>
      <p:ext uri="{BB962C8B-B14F-4D97-AF65-F5344CB8AC3E}">
        <p14:creationId xmlns:p14="http://schemas.microsoft.com/office/powerpoint/2010/main" val="413753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665018" y="979055"/>
            <a:ext cx="775854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However, even very sophisticated NN interaction model </a:t>
            </a:r>
          </a:p>
          <a:p>
            <a:r>
              <a:rPr lang="en-US" dirty="0"/>
              <a:t> </a:t>
            </a:r>
            <a:r>
              <a:rPr lang="en-US" dirty="0" smtClean="0"/>
              <a:t>      could not explain the binding energy of 3H, 3He, etc. well </a:t>
            </a:r>
          </a:p>
          <a:p>
            <a:pPr marL="285750" indent="-285750">
              <a:buFont typeface="Wingdings" panose="05000000000000000000" pitchFamily="2" charset="2"/>
              <a:buChar char="à"/>
            </a:pPr>
            <a:r>
              <a:rPr lang="en-US" dirty="0" smtClean="0">
                <a:sym typeface="Wingdings" panose="05000000000000000000" pitchFamily="2" charset="2"/>
              </a:rPr>
              <a:t>The 3-body force is necessary ! </a:t>
            </a:r>
          </a:p>
          <a:p>
            <a:pPr marL="285750" indent="-285750">
              <a:buFont typeface="Wingdings" panose="05000000000000000000" pitchFamily="2" charset="2"/>
              <a:buChar char="à"/>
            </a:pP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Various NN interaction </a:t>
            </a:r>
            <a:r>
              <a:rPr lang="en-US" dirty="0" smtClean="0">
                <a:sym typeface="Wingdings" panose="05000000000000000000" pitchFamily="2" charset="2"/>
              </a:rPr>
              <a:t>models + 3N force models</a:t>
            </a:r>
            <a:endParaRPr lang="en-US" dirty="0">
              <a:sym typeface="Wingdings" panose="05000000000000000000" pitchFamily="2" charset="2"/>
            </a:endParaRPr>
          </a:p>
          <a:p>
            <a:r>
              <a:rPr lang="en-US" dirty="0">
                <a:sym typeface="Wingdings" panose="05000000000000000000" pitchFamily="2" charset="2"/>
              </a:rPr>
              <a:t>     (Reid, Argonne, Paris ….) </a:t>
            </a:r>
            <a:endParaRPr lang="en-US" dirty="0"/>
          </a:p>
        </p:txBody>
      </p:sp>
      <p:pic>
        <p:nvPicPr>
          <p:cNvPr id="12" name="그림 11"/>
          <p:cNvPicPr>
            <a:picLocks noChangeAspect="1"/>
          </p:cNvPicPr>
          <p:nvPr/>
        </p:nvPicPr>
        <p:blipFill>
          <a:blip r:embed="rId4"/>
          <a:stretch>
            <a:fillRect/>
          </a:stretch>
        </p:blipFill>
        <p:spPr>
          <a:xfrm>
            <a:off x="665018" y="2861238"/>
            <a:ext cx="3753490" cy="3576508"/>
          </a:xfrm>
          <a:prstGeom prst="rect">
            <a:avLst/>
          </a:prstGeom>
        </p:spPr>
      </p:pic>
      <p:sp>
        <p:nvSpPr>
          <p:cNvPr id="10" name="TextBox 9"/>
          <p:cNvSpPr txBox="1"/>
          <p:nvPr/>
        </p:nvSpPr>
        <p:spPr>
          <a:xfrm>
            <a:off x="4996872" y="3131127"/>
            <a:ext cx="3823855"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Very accurate models are made</a:t>
            </a:r>
          </a:p>
          <a:p>
            <a:pPr marL="285750" indent="-285750">
              <a:buFont typeface="Wingdings" panose="05000000000000000000" pitchFamily="2" charset="2"/>
              <a:buChar char="à"/>
            </a:pPr>
            <a:r>
              <a:rPr lang="en-US" dirty="0" smtClean="0">
                <a:sym typeface="Wingdings" panose="05000000000000000000" pitchFamily="2" charset="2"/>
              </a:rPr>
              <a:t>Model dependent !</a:t>
            </a:r>
          </a:p>
          <a:p>
            <a:endParaRPr lang="en-US" dirty="0" smtClean="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No connection with the QCD</a:t>
            </a:r>
          </a:p>
          <a:p>
            <a:r>
              <a:rPr lang="en-US" dirty="0" smtClean="0">
                <a:sym typeface="Wingdings" panose="05000000000000000000" pitchFamily="2" charset="2"/>
              </a:rPr>
              <a:t> </a:t>
            </a:r>
          </a:p>
          <a:p>
            <a:r>
              <a:rPr lang="en-US" dirty="0" smtClean="0">
                <a:sym typeface="Wingdings" panose="05000000000000000000" pitchFamily="2" charset="2"/>
              </a:rPr>
              <a:t>Recent Chiral Effective Theory </a:t>
            </a:r>
          </a:p>
          <a:p>
            <a:r>
              <a:rPr lang="en-US" dirty="0" smtClean="0">
                <a:sym typeface="Wingdings" panose="05000000000000000000" pitchFamily="2" charset="2"/>
              </a:rPr>
              <a:t>Become popular. </a:t>
            </a:r>
          </a:p>
          <a:p>
            <a:endParaRPr lang="en-US" dirty="0"/>
          </a:p>
        </p:txBody>
      </p:sp>
    </p:spTree>
    <p:extLst>
      <p:ext uri="{BB962C8B-B14F-4D97-AF65-F5344CB8AC3E}">
        <p14:creationId xmlns:p14="http://schemas.microsoft.com/office/powerpoint/2010/main" val="1549902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latinLnBrk="0"/>
            <a:r>
              <a:rPr lang="en-US" altLang="ko-KR" sz="2500" spc="-20" dirty="0">
                <a:solidFill>
                  <a:schemeClr val="bg1"/>
                </a:solidFill>
                <a:latin typeface="Candara" panose="020E0502030303020204" pitchFamily="34" charset="0"/>
                <a:ea typeface="Arial" charset="0"/>
              </a:rPr>
              <a:t>Chiral Effective Field Theory</a:t>
            </a:r>
          </a:p>
        </p:txBody>
      </p:sp>
      <p:pic>
        <p:nvPicPr>
          <p:cNvPr id="21506" name="Picture 2" descr="www.frontiersin.or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64" y="783056"/>
            <a:ext cx="7538317" cy="43185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3578" y="5440219"/>
            <a:ext cx="8007927" cy="923330"/>
          </a:xfrm>
          <a:prstGeom prst="rect">
            <a:avLst/>
          </a:prstGeom>
          <a:noFill/>
        </p:spPr>
        <p:txBody>
          <a:bodyPr wrap="square" rtlCol="0">
            <a:spAutoFit/>
          </a:bodyPr>
          <a:lstStyle/>
          <a:p>
            <a:r>
              <a:rPr lang="ko-KR" altLang="en-US" dirty="0" err="1" smtClean="0"/>
              <a:t>카이랄</a:t>
            </a:r>
            <a:r>
              <a:rPr lang="ko-KR" altLang="en-US" dirty="0" smtClean="0"/>
              <a:t> 유효 이론 </a:t>
            </a:r>
            <a:r>
              <a:rPr lang="en-US" altLang="ko-KR" dirty="0" smtClean="0"/>
              <a:t>: QCD </a:t>
            </a:r>
            <a:r>
              <a:rPr lang="ko-KR" altLang="en-US" dirty="0" smtClean="0"/>
              <a:t>의 </a:t>
            </a:r>
            <a:r>
              <a:rPr lang="ko-KR" altLang="en-US" dirty="0" err="1" smtClean="0"/>
              <a:t>유효이론</a:t>
            </a:r>
            <a:r>
              <a:rPr lang="en-US" altLang="ko-KR" dirty="0" smtClean="0"/>
              <a:t>. Model independent.</a:t>
            </a:r>
          </a:p>
          <a:p>
            <a:r>
              <a:rPr lang="en-US" altLang="ko-KR" dirty="0" smtClean="0"/>
              <a:t>                                   Explains why 2-body force is the most important.   </a:t>
            </a:r>
          </a:p>
          <a:p>
            <a:r>
              <a:rPr lang="en-US" altLang="ko-KR" dirty="0" smtClean="0"/>
              <a:t>                                   3-body </a:t>
            </a:r>
            <a:r>
              <a:rPr lang="en-US" altLang="ko-KR" dirty="0"/>
              <a:t>force is naturally introduced. </a:t>
            </a:r>
            <a:endParaRPr lang="en-US" altLang="ko-KR" dirty="0" smtClean="0"/>
          </a:p>
        </p:txBody>
      </p:sp>
    </p:spTree>
    <p:extLst>
      <p:ext uri="{BB962C8B-B14F-4D97-AF65-F5344CB8AC3E}">
        <p14:creationId xmlns:p14="http://schemas.microsoft.com/office/powerpoint/2010/main" val="16368483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Lattice Effective Field Theory</a:t>
            </a:r>
            <a:endParaRPr lang="ko-KR" altLang="en-US" sz="2500" spc="-20" dirty="0">
              <a:solidFill>
                <a:schemeClr val="bg1"/>
              </a:solidFill>
              <a:latin typeface="Candara" panose="020E0502030303020204" pitchFamily="34" charset="0"/>
              <a:ea typeface="Arial" charset="0"/>
            </a:endParaRPr>
          </a:p>
        </p:txBody>
      </p:sp>
      <p:sp>
        <p:nvSpPr>
          <p:cNvPr id="9" name="TextBox 8"/>
          <p:cNvSpPr txBox="1"/>
          <p:nvPr/>
        </p:nvSpPr>
        <p:spPr>
          <a:xfrm>
            <a:off x="360219" y="899853"/>
            <a:ext cx="7878617" cy="1477328"/>
          </a:xfrm>
          <a:prstGeom prst="rect">
            <a:avLst/>
          </a:prstGeom>
          <a:noFill/>
        </p:spPr>
        <p:txBody>
          <a:bodyPr wrap="square" rtlCol="0">
            <a:spAutoFit/>
          </a:bodyPr>
          <a:lstStyle/>
          <a:p>
            <a:r>
              <a:rPr lang="en-US" dirty="0" smtClean="0"/>
              <a:t>Quantum many-body problem is </a:t>
            </a:r>
            <a:r>
              <a:rPr lang="en-US" dirty="0" smtClean="0">
                <a:solidFill>
                  <a:srgbClr val="FF0000"/>
                </a:solidFill>
              </a:rPr>
              <a:t>extremely difficult</a:t>
            </a:r>
            <a:r>
              <a:rPr lang="en-US" dirty="0" smtClean="0"/>
              <a:t> to solve</a:t>
            </a:r>
          </a:p>
          <a:p>
            <a:r>
              <a:rPr lang="en-US" dirty="0" smtClean="0"/>
              <a:t>(Especially for heavy system.) </a:t>
            </a:r>
          </a:p>
          <a:p>
            <a:endParaRPr lang="en-US" dirty="0"/>
          </a:p>
          <a:p>
            <a:r>
              <a:rPr lang="en-US" dirty="0" smtClean="0"/>
              <a:t>There are many different approaches.</a:t>
            </a:r>
          </a:p>
          <a:p>
            <a:r>
              <a:rPr lang="en-US" dirty="0" smtClean="0"/>
              <a:t>One of them is the </a:t>
            </a:r>
            <a:r>
              <a:rPr lang="en-US" dirty="0" smtClean="0">
                <a:solidFill>
                  <a:srgbClr val="0000FF"/>
                </a:solidFill>
              </a:rPr>
              <a:t>nuclear lattice effective field theory</a:t>
            </a:r>
          </a:p>
        </p:txBody>
      </p:sp>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65" y="3548929"/>
            <a:ext cx="4052336"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711" y="2994087"/>
            <a:ext cx="4165831" cy="558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4789955" y="3728346"/>
            <a:ext cx="4076094" cy="2031325"/>
          </a:xfrm>
          <a:prstGeom prst="rect">
            <a:avLst/>
          </a:prstGeom>
          <a:noFill/>
        </p:spPr>
        <p:txBody>
          <a:bodyPr wrap="square" rtlCol="0">
            <a:spAutoFit/>
          </a:bodyPr>
          <a:lstStyle/>
          <a:p>
            <a:r>
              <a:rPr lang="en-US" dirty="0" smtClean="0"/>
              <a:t>Basically Computes </a:t>
            </a:r>
          </a:p>
          <a:p>
            <a:r>
              <a:rPr lang="en-US" dirty="0" smtClean="0"/>
              <a:t>Quantum many-body wave functions</a:t>
            </a:r>
          </a:p>
          <a:p>
            <a:r>
              <a:rPr lang="en-US" dirty="0" smtClean="0"/>
              <a:t>On the lattice</a:t>
            </a:r>
          </a:p>
          <a:p>
            <a:r>
              <a:rPr lang="en-US" dirty="0" smtClean="0"/>
              <a:t>From nucleon-nucleon interactions</a:t>
            </a:r>
          </a:p>
          <a:p>
            <a:endParaRPr lang="en-US" dirty="0"/>
          </a:p>
          <a:p>
            <a:endParaRPr lang="en-US" dirty="0" smtClean="0"/>
          </a:p>
          <a:p>
            <a:r>
              <a:rPr lang="en-US" dirty="0" smtClean="0"/>
              <a:t>Need super computers.  </a:t>
            </a:r>
            <a:endParaRPr lang="en-US" dirty="0"/>
          </a:p>
        </p:txBody>
      </p:sp>
    </p:spTree>
    <p:extLst>
      <p:ext uri="{BB962C8B-B14F-4D97-AF65-F5344CB8AC3E}">
        <p14:creationId xmlns:p14="http://schemas.microsoft.com/office/powerpoint/2010/main" val="3653485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Lattice Effective Field Theory</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276861" y="783056"/>
            <a:ext cx="6569134" cy="4195344"/>
          </a:xfrm>
          <a:prstGeom prst="rect">
            <a:avLst/>
          </a:prstGeom>
        </p:spPr>
      </p:pic>
      <p:sp>
        <p:nvSpPr>
          <p:cNvPr id="5" name="TextBox 4"/>
          <p:cNvSpPr txBox="1"/>
          <p:nvPr/>
        </p:nvSpPr>
        <p:spPr>
          <a:xfrm>
            <a:off x="4041719" y="5661783"/>
            <a:ext cx="4806717" cy="646331"/>
          </a:xfrm>
          <a:prstGeom prst="rect">
            <a:avLst/>
          </a:prstGeom>
          <a:noFill/>
        </p:spPr>
        <p:txBody>
          <a:bodyPr wrap="square" rtlCol="0">
            <a:spAutoFit/>
          </a:bodyPr>
          <a:lstStyle/>
          <a:p>
            <a:r>
              <a:rPr lang="en-US" dirty="0" smtClean="0"/>
              <a:t>Recently published an article in </a:t>
            </a:r>
            <a:r>
              <a:rPr lang="en-US" dirty="0"/>
              <a:t>Nature </a:t>
            </a:r>
            <a:r>
              <a:rPr lang="en-US" dirty="0" smtClean="0"/>
              <a:t> (2024)</a:t>
            </a:r>
          </a:p>
          <a:p>
            <a:r>
              <a:rPr lang="en-US" dirty="0" smtClean="0"/>
              <a:t>: 3 Korean researchers</a:t>
            </a:r>
            <a:endParaRPr lang="en-US" dirty="0"/>
          </a:p>
        </p:txBody>
      </p:sp>
    </p:spTree>
    <p:extLst>
      <p:ext uri="{BB962C8B-B14F-4D97-AF65-F5344CB8AC3E}">
        <p14:creationId xmlns:p14="http://schemas.microsoft.com/office/powerpoint/2010/main" val="846005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Lattice Effective Field Theory</a:t>
            </a:r>
            <a:endParaRPr lang="ko-KR" altLang="en-US" sz="2500" spc="-20" dirty="0">
              <a:solidFill>
                <a:schemeClr val="bg1"/>
              </a:solidFill>
              <a:latin typeface="Candara" panose="020E0502030303020204" pitchFamily="34" charset="0"/>
              <a:ea typeface="Arial" charset="0"/>
            </a:endParaRPr>
          </a:p>
        </p:txBody>
      </p:sp>
      <p:pic>
        <p:nvPicPr>
          <p:cNvPr id="11266" name="Picture 2" descr="Fig.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456"/>
          <a:stretch/>
        </p:blipFill>
        <p:spPr bwMode="auto">
          <a:xfrm>
            <a:off x="255529" y="900223"/>
            <a:ext cx="5572156" cy="241563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g.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9161"/>
          <a:stretch/>
        </p:blipFill>
        <p:spPr bwMode="auto">
          <a:xfrm>
            <a:off x="416792" y="3548622"/>
            <a:ext cx="4681682" cy="29156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46983" y="1173017"/>
            <a:ext cx="2327563" cy="1477328"/>
          </a:xfrm>
          <a:prstGeom prst="rect">
            <a:avLst/>
          </a:prstGeom>
          <a:noFill/>
        </p:spPr>
        <p:txBody>
          <a:bodyPr wrap="square" rtlCol="0">
            <a:spAutoFit/>
          </a:bodyPr>
          <a:lstStyle/>
          <a:p>
            <a:r>
              <a:rPr lang="en-US" dirty="0" smtClean="0"/>
              <a:t>ab initio </a:t>
            </a:r>
          </a:p>
          <a:p>
            <a:r>
              <a:rPr lang="en-US" dirty="0" smtClean="0"/>
              <a:t>Prediction</a:t>
            </a:r>
          </a:p>
          <a:p>
            <a:r>
              <a:rPr lang="en-US" dirty="0" smtClean="0"/>
              <a:t>On binding energy </a:t>
            </a:r>
          </a:p>
          <a:p>
            <a:r>
              <a:rPr lang="en-US" dirty="0" smtClean="0"/>
              <a:t>And charge radius</a:t>
            </a:r>
          </a:p>
          <a:p>
            <a:r>
              <a:rPr lang="en-US" dirty="0" smtClean="0"/>
              <a:t>Up to A ~ 58</a:t>
            </a:r>
            <a:endParaRPr lang="en-US" dirty="0"/>
          </a:p>
        </p:txBody>
      </p:sp>
      <p:sp>
        <p:nvSpPr>
          <p:cNvPr id="8" name="TextBox 7"/>
          <p:cNvSpPr txBox="1"/>
          <p:nvPr/>
        </p:nvSpPr>
        <p:spPr>
          <a:xfrm>
            <a:off x="6031345" y="4461163"/>
            <a:ext cx="2890982" cy="923330"/>
          </a:xfrm>
          <a:prstGeom prst="rect">
            <a:avLst/>
          </a:prstGeom>
          <a:noFill/>
        </p:spPr>
        <p:txBody>
          <a:bodyPr wrap="square" rtlCol="0">
            <a:spAutoFit/>
          </a:bodyPr>
          <a:lstStyle/>
          <a:p>
            <a:r>
              <a:rPr lang="en-US" dirty="0" smtClean="0"/>
              <a:t>The recent progress</a:t>
            </a:r>
          </a:p>
          <a:p>
            <a:r>
              <a:rPr lang="en-US" dirty="0" smtClean="0"/>
              <a:t>Of </a:t>
            </a:r>
            <a:r>
              <a:rPr lang="en-US" i="1" dirty="0" smtClean="0"/>
              <a:t>ab-initio</a:t>
            </a:r>
            <a:r>
              <a:rPr lang="en-US" dirty="0" smtClean="0"/>
              <a:t> approaches</a:t>
            </a:r>
          </a:p>
          <a:p>
            <a:r>
              <a:rPr lang="en-US" dirty="0" smtClean="0"/>
              <a:t>Are very promising. </a:t>
            </a:r>
            <a:endParaRPr lang="en-US" dirty="0"/>
          </a:p>
        </p:txBody>
      </p:sp>
    </p:spTree>
    <p:extLst>
      <p:ext uri="{BB962C8B-B14F-4D97-AF65-F5344CB8AC3E}">
        <p14:creationId xmlns:p14="http://schemas.microsoft.com/office/powerpoint/2010/main" val="41424121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무엇으로 만들어져 있는가</a:t>
            </a:r>
            <a:endParaRPr lang="ko-KR" altLang="en-US" sz="2500" spc="-20" dirty="0">
              <a:solidFill>
                <a:schemeClr val="bg1"/>
              </a:solidFill>
              <a:latin typeface="Candara" panose="020E0502030303020204" pitchFamily="34" charset="0"/>
              <a:ea typeface="Arial" charset="0"/>
            </a:endParaRPr>
          </a:p>
        </p:txBody>
      </p:sp>
      <p:pic>
        <p:nvPicPr>
          <p:cNvPr id="8" name="Picture 2" descr="https://photonterrace.net/en/photonlab/ohsuka/01/file/417/vol1_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47" y="1895348"/>
            <a:ext cx="7737907" cy="299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053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a:t>
            </a:r>
            <a:r>
              <a:rPr lang="ko-KR" altLang="en-US" sz="2500" b="1" spc="-20" dirty="0" smtClean="0">
                <a:solidFill>
                  <a:schemeClr val="bg1"/>
                </a:solidFill>
                <a:latin typeface="Candara" panose="020E0502030303020204" pitchFamily="34" charset="0"/>
                <a:ea typeface="Arial" charset="0"/>
              </a:rPr>
              <a:t>어떻게 결합되어 </a:t>
            </a:r>
            <a:r>
              <a:rPr lang="ko-KR" altLang="en-US" sz="2500" b="1" spc="-20" dirty="0">
                <a:solidFill>
                  <a:schemeClr val="bg1"/>
                </a:solidFill>
                <a:latin typeface="Candara" panose="020E0502030303020204" pitchFamily="34" charset="0"/>
                <a:ea typeface="Arial" charset="0"/>
              </a:rPr>
              <a:t>있</a:t>
            </a:r>
            <a:r>
              <a:rPr lang="ko-KR" altLang="en-US" sz="2500" b="1" spc="-20" dirty="0" smtClean="0">
                <a:solidFill>
                  <a:schemeClr val="bg1"/>
                </a:solidFill>
                <a:latin typeface="Candara" panose="020E0502030303020204" pitchFamily="34" charset="0"/>
                <a:ea typeface="Arial" charset="0"/>
              </a:rPr>
              <a:t>는가</a:t>
            </a:r>
            <a:endParaRPr lang="ko-KR" altLang="en-US" sz="2500" spc="-20" dirty="0">
              <a:solidFill>
                <a:schemeClr val="bg1"/>
              </a:solidFill>
              <a:latin typeface="Candara" panose="020E0502030303020204" pitchFamily="34" charset="0"/>
              <a:ea typeface="Arial" charset="0"/>
            </a:endParaRPr>
          </a:p>
        </p:txBody>
      </p:sp>
      <p:pic>
        <p:nvPicPr>
          <p:cNvPr id="22530" name="Picture 2" descr="https://upload.wikimedia.org/wikipedia/commons/thumb/0/00/Standard_Model_of_Elementary_Particles.svg/350px-Standard_Model_of_Elementary_Particle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719" y="1137372"/>
            <a:ext cx="4351771" cy="41652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33818" y="905164"/>
            <a:ext cx="3999346" cy="3970318"/>
          </a:xfrm>
          <a:prstGeom prst="rect">
            <a:avLst/>
          </a:prstGeom>
          <a:noFill/>
        </p:spPr>
        <p:txBody>
          <a:bodyPr wrap="square" rtlCol="0">
            <a:spAutoFit/>
          </a:bodyPr>
          <a:lstStyle/>
          <a:p>
            <a:r>
              <a:rPr lang="ko-KR" altLang="en-US" dirty="0" smtClean="0"/>
              <a:t>표준 모형</a:t>
            </a:r>
            <a:endParaRPr lang="en-US" altLang="ko-KR" dirty="0" smtClean="0"/>
          </a:p>
          <a:p>
            <a:endParaRPr lang="en-US" dirty="0"/>
          </a:p>
          <a:p>
            <a:r>
              <a:rPr lang="ko-KR" altLang="en-US" dirty="0" smtClean="0"/>
              <a:t>물질 </a:t>
            </a:r>
            <a:r>
              <a:rPr lang="en-US" altLang="ko-KR" dirty="0" smtClean="0"/>
              <a:t>= quarks, leptons</a:t>
            </a:r>
          </a:p>
          <a:p>
            <a:endParaRPr lang="en-US" dirty="0"/>
          </a:p>
          <a:p>
            <a:r>
              <a:rPr lang="ko-KR" altLang="en-US" dirty="0" smtClean="0"/>
              <a:t>힘</a:t>
            </a:r>
            <a:r>
              <a:rPr lang="en-US" altLang="ko-KR" dirty="0" smtClean="0"/>
              <a:t>(</a:t>
            </a:r>
            <a:r>
              <a:rPr lang="ko-KR" altLang="en-US" dirty="0" smtClean="0"/>
              <a:t>상호작용</a:t>
            </a:r>
            <a:r>
              <a:rPr lang="en-US" altLang="ko-KR" dirty="0" smtClean="0"/>
              <a:t>) = bosons(gluon, photon, Z boson, W boson, Higgs) exchanges</a:t>
            </a:r>
          </a:p>
          <a:p>
            <a:endParaRPr lang="en-US" dirty="0" smtClean="0"/>
          </a:p>
          <a:p>
            <a:endParaRPr lang="en-US" dirty="0"/>
          </a:p>
          <a:p>
            <a:endParaRPr lang="en-US" dirty="0"/>
          </a:p>
          <a:p>
            <a:pPr marL="285750" indent="-285750">
              <a:buFont typeface="Arial" panose="020B0604020202020204" pitchFamily="34" charset="0"/>
              <a:buChar char="•"/>
            </a:pPr>
            <a:r>
              <a:rPr lang="ko-KR" altLang="en-US" dirty="0" smtClean="0"/>
              <a:t>강한 상호작용</a:t>
            </a:r>
            <a:endParaRPr lang="en-US" altLang="ko-KR" dirty="0" smtClean="0"/>
          </a:p>
          <a:p>
            <a:pPr marL="285750" indent="-285750">
              <a:buFont typeface="Arial" panose="020B0604020202020204" pitchFamily="34" charset="0"/>
              <a:buChar char="•"/>
            </a:pPr>
            <a:r>
              <a:rPr lang="ko-KR" altLang="en-US" dirty="0" smtClean="0"/>
              <a:t>약한 상호작용</a:t>
            </a:r>
            <a:endParaRPr lang="en-US" altLang="ko-KR" dirty="0" smtClean="0"/>
          </a:p>
          <a:p>
            <a:pPr marL="285750" indent="-285750">
              <a:buFont typeface="Arial" panose="020B0604020202020204" pitchFamily="34" charset="0"/>
              <a:buChar char="•"/>
            </a:pPr>
            <a:r>
              <a:rPr lang="ko-KR" altLang="en-US" dirty="0" smtClean="0"/>
              <a:t>전자기력</a:t>
            </a:r>
            <a:endParaRPr lang="en-US" altLang="ko-KR" dirty="0" smtClean="0"/>
          </a:p>
          <a:p>
            <a:pPr marL="285750" indent="-285750">
              <a:buFont typeface="Arial" panose="020B0604020202020204" pitchFamily="34" charset="0"/>
              <a:buChar char="•"/>
            </a:pPr>
            <a:r>
              <a:rPr lang="ko-KR" altLang="en-US" dirty="0" smtClean="0"/>
              <a:t>중력</a:t>
            </a:r>
            <a:endParaRPr lang="en-US" altLang="ko-KR" dirty="0" smtClean="0"/>
          </a:p>
          <a:p>
            <a:endParaRPr lang="en-US" dirty="0"/>
          </a:p>
        </p:txBody>
      </p:sp>
      <p:pic>
        <p:nvPicPr>
          <p:cNvPr id="6" name="그림 5"/>
          <p:cNvPicPr>
            <a:picLocks noChangeAspect="1"/>
          </p:cNvPicPr>
          <p:nvPr/>
        </p:nvPicPr>
        <p:blipFill>
          <a:blip r:embed="rId5"/>
          <a:stretch>
            <a:fillRect/>
          </a:stretch>
        </p:blipFill>
        <p:spPr>
          <a:xfrm>
            <a:off x="1140112" y="2616590"/>
            <a:ext cx="7048500" cy="2686050"/>
          </a:xfrm>
          <a:prstGeom prst="rect">
            <a:avLst/>
          </a:prstGeom>
        </p:spPr>
      </p:pic>
    </p:spTree>
    <p:extLst>
      <p:ext uri="{BB962C8B-B14F-4D97-AF65-F5344CB8AC3E}">
        <p14:creationId xmlns:p14="http://schemas.microsoft.com/office/powerpoint/2010/main" val="358751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5"/>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a:t>
            </a:r>
            <a:r>
              <a:rPr lang="ko-KR" altLang="en-US" sz="2500" b="1" spc="-20" dirty="0" smtClean="0">
                <a:solidFill>
                  <a:schemeClr val="bg1"/>
                </a:solidFill>
                <a:latin typeface="Candara" panose="020E0502030303020204" pitchFamily="34" charset="0"/>
                <a:ea typeface="Arial" charset="0"/>
              </a:rPr>
              <a:t>어디서 왔는가</a:t>
            </a:r>
            <a:endParaRPr lang="ko-KR" altLang="en-US" sz="2500" spc="-20" dirty="0">
              <a:solidFill>
                <a:schemeClr val="bg1"/>
              </a:solidFill>
              <a:latin typeface="Candara" panose="020E0502030303020204" pitchFamily="34" charset="0"/>
              <a:ea typeface="Arial" charset="0"/>
            </a:endParaRPr>
          </a:p>
        </p:txBody>
      </p:sp>
      <p:pic>
        <p:nvPicPr>
          <p:cNvPr id="5" name="lle3c6m93cg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1681" y="1034473"/>
            <a:ext cx="7880637" cy="4400022"/>
          </a:xfrm>
          <a:prstGeom prst="rect">
            <a:avLst/>
          </a:prstGeom>
        </p:spPr>
      </p:pic>
    </p:spTree>
    <p:extLst>
      <p:ext uri="{BB962C8B-B14F-4D97-AF65-F5344CB8AC3E}">
        <p14:creationId xmlns:p14="http://schemas.microsoft.com/office/powerpoint/2010/main" val="2679760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a:t>
            </a:r>
            <a:r>
              <a:rPr lang="ko-KR" altLang="en-US" sz="2500" b="1" spc="-20" dirty="0" smtClean="0">
                <a:solidFill>
                  <a:schemeClr val="bg1"/>
                </a:solidFill>
                <a:latin typeface="Candara" panose="020E0502030303020204" pitchFamily="34" charset="0"/>
                <a:ea typeface="Arial" charset="0"/>
              </a:rPr>
              <a:t>어디서 왔는가</a:t>
            </a:r>
            <a:endParaRPr lang="ko-KR" altLang="en-US" sz="2500" spc="-20" dirty="0">
              <a:solidFill>
                <a:schemeClr val="bg1"/>
              </a:solidFill>
              <a:latin typeface="Candara" panose="020E0502030303020204" pitchFamily="34" charset="0"/>
              <a:ea typeface="Arial" charset="0"/>
            </a:endParaRPr>
          </a:p>
        </p:txBody>
      </p:sp>
      <p:pic>
        <p:nvPicPr>
          <p:cNvPr id="9" name="그림 8">
            <a:extLst>
              <a:ext uri="{FF2B5EF4-FFF2-40B4-BE49-F238E27FC236}">
                <a16:creationId xmlns:a16="http://schemas.microsoft.com/office/drawing/2014/main" id="{9514E2BC-4C1D-4EE5-8C90-D35CEC19E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38" y="783056"/>
            <a:ext cx="7370618" cy="5519404"/>
          </a:xfrm>
          <a:prstGeom prst="rect">
            <a:avLst/>
          </a:prstGeom>
        </p:spPr>
      </p:pic>
    </p:spTree>
    <p:extLst>
      <p:ext uri="{BB962C8B-B14F-4D97-AF65-F5344CB8AC3E}">
        <p14:creationId xmlns:p14="http://schemas.microsoft.com/office/powerpoint/2010/main" val="1582309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latinLnBrk="0"/>
            <a:r>
              <a:rPr lang="ko-KR" altLang="en-US" sz="2500" b="1" spc="-20" dirty="0">
                <a:solidFill>
                  <a:schemeClr val="bg1"/>
                </a:solidFill>
                <a:latin typeface="Candara" panose="020E0502030303020204" pitchFamily="34" charset="0"/>
                <a:ea typeface="Arial" charset="0"/>
              </a:rPr>
              <a:t>원자핵의 구성 및 표기</a:t>
            </a:r>
          </a:p>
        </p:txBody>
      </p:sp>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l="15778" t="11824" r="67333" b="66661"/>
          <a:stretch/>
        </p:blipFill>
        <p:spPr>
          <a:xfrm>
            <a:off x="606268" y="2111226"/>
            <a:ext cx="1034096" cy="1034097"/>
          </a:xfrm>
          <a:prstGeom prst="rect">
            <a:avLst/>
          </a:prstGeom>
        </p:spPr>
      </p:pic>
      <p:cxnSp>
        <p:nvCxnSpPr>
          <p:cNvPr id="13" name="직선 화살표 연결선 12"/>
          <p:cNvCxnSpPr/>
          <p:nvPr/>
        </p:nvCxnSpPr>
        <p:spPr>
          <a:xfrm flipH="1">
            <a:off x="1448010" y="2085180"/>
            <a:ext cx="192354" cy="3524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Group 2"/>
          <p:cNvGraphicFramePr>
            <a:graphicFrameLocks noGrp="1"/>
          </p:cNvGraphicFramePr>
          <p:nvPr/>
        </p:nvGraphicFramePr>
        <p:xfrm>
          <a:off x="2389909" y="1569630"/>
          <a:ext cx="6572251" cy="1298695"/>
        </p:xfrm>
        <a:graphic>
          <a:graphicData uri="http://schemas.openxmlformats.org/drawingml/2006/table">
            <a:tbl>
              <a:tblPr/>
              <a:tblGrid>
                <a:gridCol w="1185610">
                  <a:extLst>
                    <a:ext uri="{9D8B030D-6E8A-4147-A177-3AD203B41FA5}">
                      <a16:colId xmlns:a16="http://schemas.microsoft.com/office/drawing/2014/main" val="20000"/>
                    </a:ext>
                  </a:extLst>
                </a:gridCol>
                <a:gridCol w="948488">
                  <a:extLst>
                    <a:ext uri="{9D8B030D-6E8A-4147-A177-3AD203B41FA5}">
                      <a16:colId xmlns:a16="http://schemas.microsoft.com/office/drawing/2014/main" val="20001"/>
                    </a:ext>
                  </a:extLst>
                </a:gridCol>
                <a:gridCol w="1542528">
                  <a:extLst>
                    <a:ext uri="{9D8B030D-6E8A-4147-A177-3AD203B41FA5}">
                      <a16:colId xmlns:a16="http://schemas.microsoft.com/office/drawing/2014/main" val="20002"/>
                    </a:ext>
                  </a:extLst>
                </a:gridCol>
                <a:gridCol w="1244890">
                  <a:extLst>
                    <a:ext uri="{9D8B030D-6E8A-4147-A177-3AD203B41FA5}">
                      <a16:colId xmlns:a16="http://schemas.microsoft.com/office/drawing/2014/main" val="20003"/>
                    </a:ext>
                  </a:extLst>
                </a:gridCol>
                <a:gridCol w="1650735">
                  <a:extLst>
                    <a:ext uri="{9D8B030D-6E8A-4147-A177-3AD203B41FA5}">
                      <a16:colId xmlns:a16="http://schemas.microsoft.com/office/drawing/2014/main" val="20004"/>
                    </a:ext>
                  </a:extLst>
                </a:gridCol>
              </a:tblGrid>
              <a:tr h="35360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이름</a:t>
                      </a:r>
                      <a:endParaRPr kumimoji="0" lang="en-US" altLang="ko-KR" sz="1400" b="0" i="0" u="none" strike="noStrike" cap="none" normalizeH="0" baseline="0" dirty="0">
                        <a:ln>
                          <a:noFill/>
                        </a:ln>
                        <a:solidFill>
                          <a:srgbClr val="000000"/>
                        </a:solidFill>
                        <a:effectLst/>
                        <a:latin typeface="+mj-lt"/>
                        <a:ea typeface="Arial" charset="0"/>
                        <a:cs typeface="Arial" charset="0"/>
                      </a:endParaRPr>
                    </a:p>
                  </a:txBody>
                  <a:tcPr marL="67500" marR="67500" marT="50976" marB="35100" anchor="ctr"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전하</a:t>
                      </a:r>
                      <a:endParaRPr kumimoji="0" lang="en-US" altLang="ko-KR" sz="1400" b="0" i="0" u="none" strike="noStrike" cap="none" normalizeH="0" baseline="0" dirty="0">
                        <a:ln>
                          <a:noFill/>
                        </a:ln>
                        <a:solidFill>
                          <a:srgbClr val="000000"/>
                        </a:solidFill>
                        <a:effectLst/>
                        <a:latin typeface="+mj-lt"/>
                        <a:ea typeface="Arial" charset="0"/>
                        <a:cs typeface="Arial" charset="0"/>
                      </a:endParaRP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질량 </a:t>
                      </a:r>
                      <a:r>
                        <a:rPr kumimoji="0" lang="en-US" altLang="ko-KR" sz="1400" b="0" i="0" u="none" strike="noStrike" cap="none" normalizeH="0" baseline="0" dirty="0">
                          <a:ln>
                            <a:noFill/>
                          </a:ln>
                          <a:solidFill>
                            <a:srgbClr val="000000"/>
                          </a:solidFill>
                          <a:effectLst/>
                          <a:latin typeface="+mj-lt"/>
                          <a:ea typeface="Arial" charset="0"/>
                          <a:cs typeface="Arial" charset="0"/>
                        </a:rPr>
                        <a:t>(kg)</a:t>
                      </a: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Mass (u)</a:t>
                      </a: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ea typeface="Arial" charset="0"/>
                          <a:cs typeface="Arial" charset="0"/>
                        </a:rPr>
                        <a:t>Mass (MeV/</a:t>
                      </a:r>
                      <a:r>
                        <a:rPr kumimoji="0" lang="en-US" altLang="ko-KR" sz="1400" b="0" i="1" u="none" strike="noStrike" cap="none" normalizeH="0" baseline="0">
                          <a:ln>
                            <a:noFill/>
                          </a:ln>
                          <a:solidFill>
                            <a:srgbClr val="000000"/>
                          </a:solidFill>
                          <a:effectLst/>
                          <a:latin typeface="+mj-lt"/>
                          <a:ea typeface="Arial" charset="0"/>
                          <a:cs typeface="Arial" charset="0"/>
                        </a:rPr>
                        <a:t>c</a:t>
                      </a:r>
                      <a:r>
                        <a:rPr kumimoji="0" lang="en-US" altLang="ko-KR" sz="1400" b="0" i="0" u="none" strike="noStrike" cap="none" normalizeH="0" baseline="30000">
                          <a:ln>
                            <a:noFill/>
                          </a:ln>
                          <a:solidFill>
                            <a:srgbClr val="000000"/>
                          </a:solidFill>
                          <a:effectLst/>
                          <a:latin typeface="+mj-lt"/>
                          <a:ea typeface="Arial" charset="0"/>
                          <a:cs typeface="Arial" charset="0"/>
                        </a:rPr>
                        <a:t>2</a:t>
                      </a:r>
                      <a:r>
                        <a:rPr kumimoji="0" lang="en-US" altLang="ko-KR" sz="1400" b="0" i="0" u="none" strike="noStrike" cap="none" normalizeH="0" baseline="0">
                          <a:ln>
                            <a:noFill/>
                          </a:ln>
                          <a:solidFill>
                            <a:srgbClr val="000000"/>
                          </a:solidFill>
                          <a:effectLst/>
                          <a:latin typeface="+mj-lt"/>
                          <a:ea typeface="Arial" charset="0"/>
                          <a:cs typeface="Arial" charset="0"/>
                        </a:rPr>
                        <a:t>)</a:t>
                      </a:r>
                    </a:p>
                  </a:txBody>
                  <a:tcPr marL="67500" marR="67500" marT="50976" marB="35100" anchor="ctr"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915">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Proton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a:t>
                      </a:r>
                      <a:r>
                        <a:rPr kumimoji="0" lang="en-US" altLang="ko-KR" sz="1400" b="0" i="1" u="none" strike="noStrike" cap="none" normalizeH="0" baseline="0" dirty="0">
                          <a:ln>
                            <a:noFill/>
                          </a:ln>
                          <a:solidFill>
                            <a:srgbClr val="000000"/>
                          </a:solidFill>
                          <a:effectLst/>
                          <a:latin typeface="+mj-lt"/>
                          <a:ea typeface="Arial" charset="0"/>
                          <a:cs typeface="Arial" charset="0"/>
                        </a:rPr>
                        <a:t>e</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1.672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−27</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1.007276</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938.28</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359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Neutron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0</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1.675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−27</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1.008665</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939.57</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359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ea typeface="Arial" charset="0"/>
                          <a:cs typeface="Arial" charset="0"/>
                        </a:rPr>
                        <a:t>Electron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cs typeface="Arial" panose="020B0604020202020204" pitchFamily="34" charset="0"/>
                        </a:rPr>
                        <a:t>−</a:t>
                      </a:r>
                      <a:r>
                        <a:rPr kumimoji="0" lang="en-US" altLang="ko-KR" sz="1400" b="0" i="1" u="none" strike="noStrike" cap="none" normalizeH="0" baseline="0">
                          <a:ln>
                            <a:noFill/>
                          </a:ln>
                          <a:solidFill>
                            <a:srgbClr val="000000"/>
                          </a:solidFill>
                          <a:effectLst/>
                          <a:latin typeface="+mj-lt"/>
                          <a:cs typeface="Arial" panose="020B0604020202020204" pitchFamily="34" charset="0"/>
                        </a:rPr>
                        <a:t>e</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9.109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−31</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5.486 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−4</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0.511</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직사각형 14"/>
          <p:cNvSpPr/>
          <p:nvPr/>
        </p:nvSpPr>
        <p:spPr>
          <a:xfrm>
            <a:off x="7994106" y="2868324"/>
            <a:ext cx="944489" cy="300082"/>
          </a:xfrm>
          <a:prstGeom prst="rect">
            <a:avLst/>
          </a:prstGeom>
        </p:spPr>
        <p:txBody>
          <a:bodyPr wrap="none">
            <a:spAutoFit/>
          </a:bodyPr>
          <a:lstStyle/>
          <a:p>
            <a:r>
              <a:rPr lang="en-US" altLang="ko-KR" sz="1350" baseline="30000" dirty="0">
                <a:latin typeface="+mj-lt"/>
              </a:rPr>
              <a:t>12</a:t>
            </a:r>
            <a:r>
              <a:rPr lang="en-US" altLang="ko-KR" sz="1350" dirty="0">
                <a:latin typeface="+mj-lt"/>
              </a:rPr>
              <a:t>C </a:t>
            </a:r>
            <a:r>
              <a:rPr lang="en-US" altLang="ko-KR" sz="1350" dirty="0">
                <a:latin typeface="+mj-lt"/>
                <a:cs typeface="Times New Roman" panose="02020603050405020304" pitchFamily="18" charset="0"/>
              </a:rPr>
              <a:t>≡ </a:t>
            </a:r>
            <a:r>
              <a:rPr lang="en-US" altLang="ko-KR" sz="1350" dirty="0">
                <a:latin typeface="+mj-lt"/>
                <a:cs typeface="Arial" panose="020B0604020202020204" pitchFamily="34" charset="0"/>
              </a:rPr>
              <a:t>12 u</a:t>
            </a:r>
            <a:endParaRPr lang="ko-KR" altLang="en-US" sz="1350" dirty="0">
              <a:latin typeface="+mj-lt"/>
            </a:endParaRPr>
          </a:p>
        </p:txBody>
      </p:sp>
      <p:sp>
        <p:nvSpPr>
          <p:cNvPr id="16" name="직사각형 15"/>
          <p:cNvSpPr/>
          <p:nvPr/>
        </p:nvSpPr>
        <p:spPr>
          <a:xfrm>
            <a:off x="1394830" y="1632679"/>
            <a:ext cx="835485" cy="507831"/>
          </a:xfrm>
          <a:prstGeom prst="rect">
            <a:avLst/>
          </a:prstGeom>
        </p:spPr>
        <p:txBody>
          <a:bodyPr wrap="none">
            <a:spAutoFit/>
          </a:bodyPr>
          <a:lstStyle/>
          <a:p>
            <a:r>
              <a:rPr lang="en-US" altLang="ko-KR" sz="1350" dirty="0">
                <a:solidFill>
                  <a:srgbClr val="000000"/>
                </a:solidFill>
                <a:ea typeface="Arial" charset="0"/>
                <a:cs typeface="Arial" charset="0"/>
              </a:rPr>
              <a:t>Proton</a:t>
            </a:r>
          </a:p>
          <a:p>
            <a:r>
              <a:rPr lang="en-US" altLang="ko-KR" sz="1350" dirty="0">
                <a:solidFill>
                  <a:srgbClr val="000000"/>
                </a:solidFill>
              </a:rPr>
              <a:t>(</a:t>
            </a:r>
            <a:r>
              <a:rPr lang="ko-KR" altLang="en-US" sz="1350" dirty="0">
                <a:solidFill>
                  <a:srgbClr val="000000"/>
                </a:solidFill>
              </a:rPr>
              <a:t>양성자</a:t>
            </a:r>
            <a:r>
              <a:rPr lang="en-US" altLang="ko-KR" sz="1350" dirty="0">
                <a:solidFill>
                  <a:srgbClr val="000000"/>
                </a:solidFill>
              </a:rPr>
              <a:t>)</a:t>
            </a:r>
            <a:endParaRPr lang="ko-KR" altLang="en-US" sz="1350" dirty="0"/>
          </a:p>
        </p:txBody>
      </p:sp>
      <p:sp>
        <p:nvSpPr>
          <p:cNvPr id="17" name="직사각형 16"/>
          <p:cNvSpPr/>
          <p:nvPr/>
        </p:nvSpPr>
        <p:spPr>
          <a:xfrm>
            <a:off x="188477" y="1525138"/>
            <a:ext cx="835485" cy="507831"/>
          </a:xfrm>
          <a:prstGeom prst="rect">
            <a:avLst/>
          </a:prstGeom>
        </p:spPr>
        <p:txBody>
          <a:bodyPr wrap="none">
            <a:spAutoFit/>
          </a:bodyPr>
          <a:lstStyle/>
          <a:p>
            <a:r>
              <a:rPr lang="en-US" altLang="ko-KR" sz="1350" dirty="0">
                <a:solidFill>
                  <a:srgbClr val="000000"/>
                </a:solidFill>
                <a:ea typeface="Arial" charset="0"/>
                <a:cs typeface="Arial" charset="0"/>
              </a:rPr>
              <a:t>Neutron</a:t>
            </a:r>
          </a:p>
          <a:p>
            <a:r>
              <a:rPr lang="en-US" altLang="ko-KR" sz="1350" dirty="0">
                <a:solidFill>
                  <a:srgbClr val="000000"/>
                </a:solidFill>
              </a:rPr>
              <a:t>(</a:t>
            </a:r>
            <a:r>
              <a:rPr lang="ko-KR" altLang="en-US" sz="1350" dirty="0">
                <a:solidFill>
                  <a:srgbClr val="000000"/>
                </a:solidFill>
              </a:rPr>
              <a:t>중성자</a:t>
            </a:r>
            <a:r>
              <a:rPr lang="en-US" altLang="ko-KR" sz="1350" dirty="0">
                <a:solidFill>
                  <a:srgbClr val="000000"/>
                </a:solidFill>
              </a:rPr>
              <a:t>)</a:t>
            </a:r>
            <a:endParaRPr lang="ko-KR" altLang="en-US" sz="1350" dirty="0"/>
          </a:p>
        </p:txBody>
      </p:sp>
      <p:cxnSp>
        <p:nvCxnSpPr>
          <p:cNvPr id="18" name="직선 화살표 연결선 17"/>
          <p:cNvCxnSpPr/>
          <p:nvPr/>
        </p:nvCxnSpPr>
        <p:spPr>
          <a:xfrm>
            <a:off x="742950" y="1985128"/>
            <a:ext cx="221265" cy="3023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741481" y="3173443"/>
            <a:ext cx="777777" cy="507831"/>
          </a:xfrm>
          <a:prstGeom prst="rect">
            <a:avLst/>
          </a:prstGeom>
        </p:spPr>
        <p:txBody>
          <a:bodyPr wrap="none">
            <a:spAutoFit/>
          </a:bodyPr>
          <a:lstStyle/>
          <a:p>
            <a:r>
              <a:rPr lang="en-US" altLang="ko-KR" sz="1350" dirty="0">
                <a:solidFill>
                  <a:srgbClr val="000000"/>
                </a:solidFill>
                <a:ea typeface="Arial" charset="0"/>
                <a:cs typeface="Arial" charset="0"/>
              </a:rPr>
              <a:t>Nucleus</a:t>
            </a:r>
          </a:p>
          <a:p>
            <a:r>
              <a:rPr lang="en-US" altLang="ko-KR" sz="1350" dirty="0">
                <a:solidFill>
                  <a:srgbClr val="000000"/>
                </a:solidFill>
              </a:rPr>
              <a:t>(</a:t>
            </a:r>
            <a:r>
              <a:rPr lang="ko-KR" altLang="en-US" sz="1350" dirty="0">
                <a:solidFill>
                  <a:srgbClr val="000000"/>
                </a:solidFill>
              </a:rPr>
              <a:t>핵</a:t>
            </a:r>
            <a:r>
              <a:rPr lang="en-US" altLang="ko-KR" sz="1350" dirty="0">
                <a:solidFill>
                  <a:srgbClr val="000000"/>
                </a:solidFill>
              </a:rPr>
              <a:t>)</a:t>
            </a:r>
            <a:endParaRPr lang="ko-KR" altLang="en-US" sz="1350" dirty="0"/>
          </a:p>
        </p:txBody>
      </p:sp>
      <p:sp>
        <p:nvSpPr>
          <p:cNvPr id="20" name="직사각형 19"/>
          <p:cNvSpPr/>
          <p:nvPr/>
        </p:nvSpPr>
        <p:spPr>
          <a:xfrm>
            <a:off x="2310066" y="3057226"/>
            <a:ext cx="3921067" cy="300082"/>
          </a:xfrm>
          <a:prstGeom prst="rect">
            <a:avLst/>
          </a:prstGeom>
        </p:spPr>
        <p:txBody>
          <a:bodyPr wrap="square">
            <a:spAutoFit/>
          </a:bodyPr>
          <a:lstStyle/>
          <a:p>
            <a:r>
              <a:rPr lang="ko-KR" altLang="en-US" sz="1350" dirty="0">
                <a:solidFill>
                  <a:srgbClr val="000000"/>
                </a:solidFill>
                <a:ea typeface="Arial" charset="0"/>
                <a:cs typeface="Arial" charset="0"/>
              </a:rPr>
              <a:t>양성자와 중성자는 </a:t>
            </a:r>
            <a:r>
              <a:rPr lang="ko-KR" altLang="en-US" sz="1350" dirty="0" err="1">
                <a:solidFill>
                  <a:srgbClr val="0000FF"/>
                </a:solidFill>
                <a:ea typeface="Arial" charset="0"/>
                <a:cs typeface="Arial" charset="0"/>
              </a:rPr>
              <a:t>핵자</a:t>
            </a:r>
            <a:r>
              <a:rPr lang="ko-KR" altLang="en-US" sz="1350" dirty="0">
                <a:solidFill>
                  <a:srgbClr val="0000FF"/>
                </a:solidFill>
                <a:ea typeface="Arial" charset="0"/>
                <a:cs typeface="Arial" charset="0"/>
              </a:rPr>
              <a:t> </a:t>
            </a:r>
            <a:r>
              <a:rPr lang="en-US" altLang="ko-KR" sz="1350" dirty="0">
                <a:solidFill>
                  <a:srgbClr val="0000FF"/>
                </a:solidFill>
                <a:ea typeface="Arial" charset="0"/>
                <a:cs typeface="Arial" charset="0"/>
              </a:rPr>
              <a:t>(nucleon)</a:t>
            </a:r>
            <a:r>
              <a:rPr lang="ko-KR" altLang="en-US" sz="1350" dirty="0">
                <a:solidFill>
                  <a:srgbClr val="000000"/>
                </a:solidFill>
                <a:ea typeface="Arial" charset="0"/>
                <a:cs typeface="Arial" charset="0"/>
              </a:rPr>
              <a:t>라 부른다</a:t>
            </a:r>
            <a:endParaRPr lang="en-US" altLang="ko-KR" sz="1350" dirty="0">
              <a:solidFill>
                <a:srgbClr val="000000"/>
              </a:solidFill>
              <a:ea typeface="Arial" charset="0"/>
              <a:cs typeface="Arial" charset="0"/>
            </a:endParaRPr>
          </a:p>
        </p:txBody>
      </p:sp>
      <p:grpSp>
        <p:nvGrpSpPr>
          <p:cNvPr id="3" name="그룹 2"/>
          <p:cNvGrpSpPr/>
          <p:nvPr/>
        </p:nvGrpSpPr>
        <p:grpSpPr>
          <a:xfrm>
            <a:off x="1682717" y="3648072"/>
            <a:ext cx="6143634" cy="1407996"/>
            <a:chOff x="1448010" y="4051988"/>
            <a:chExt cx="6143634" cy="1407996"/>
          </a:xfrm>
        </p:grpSpPr>
        <p:sp>
          <p:nvSpPr>
            <p:cNvPr id="21" name="직사각형 20"/>
            <p:cNvSpPr/>
            <p:nvPr/>
          </p:nvSpPr>
          <p:spPr>
            <a:xfrm>
              <a:off x="4924764" y="4471098"/>
              <a:ext cx="596638" cy="854080"/>
            </a:xfrm>
            <a:prstGeom prst="rect">
              <a:avLst/>
            </a:prstGeom>
          </p:spPr>
          <p:txBody>
            <a:bodyPr wrap="none">
              <a:spAutoFit/>
            </a:bodyPr>
            <a:lstStyle/>
            <a:p>
              <a:r>
                <a:rPr lang="en-US" altLang="ko-KR" sz="4950" dirty="0"/>
                <a:t>U</a:t>
              </a:r>
              <a:endParaRPr lang="ko-KR" altLang="en-US" sz="4950" dirty="0"/>
            </a:p>
          </p:txBody>
        </p:sp>
        <p:sp>
          <p:nvSpPr>
            <p:cNvPr id="22" name="직사각형 21"/>
            <p:cNvSpPr/>
            <p:nvPr/>
          </p:nvSpPr>
          <p:spPr>
            <a:xfrm>
              <a:off x="4470275" y="4467337"/>
              <a:ext cx="612668" cy="553998"/>
            </a:xfrm>
            <a:prstGeom prst="rect">
              <a:avLst/>
            </a:prstGeom>
          </p:spPr>
          <p:txBody>
            <a:bodyPr wrap="none">
              <a:spAutoFit/>
            </a:bodyPr>
            <a:lstStyle/>
            <a:p>
              <a:r>
                <a:rPr lang="en-US" altLang="ko-KR" sz="3000" baseline="30000" dirty="0"/>
                <a:t>235</a:t>
              </a:r>
              <a:endParaRPr lang="ko-KR" altLang="en-US" sz="3000" dirty="0"/>
            </a:p>
          </p:txBody>
        </p:sp>
        <p:sp>
          <p:nvSpPr>
            <p:cNvPr id="23" name="직사각형 22"/>
            <p:cNvSpPr/>
            <p:nvPr/>
          </p:nvSpPr>
          <p:spPr>
            <a:xfrm>
              <a:off x="4640292" y="4884716"/>
              <a:ext cx="470000" cy="553998"/>
            </a:xfrm>
            <a:prstGeom prst="rect">
              <a:avLst/>
            </a:prstGeom>
          </p:spPr>
          <p:txBody>
            <a:bodyPr wrap="none">
              <a:spAutoFit/>
            </a:bodyPr>
            <a:lstStyle/>
            <a:p>
              <a:r>
                <a:rPr lang="en-US" altLang="ko-KR" sz="3000" baseline="30000" dirty="0"/>
                <a:t>92</a:t>
              </a:r>
              <a:endParaRPr lang="ko-KR" altLang="en-US" sz="3000" dirty="0"/>
            </a:p>
          </p:txBody>
        </p:sp>
        <p:cxnSp>
          <p:nvCxnSpPr>
            <p:cNvPr id="24" name="직선 화살표 연결선 23"/>
            <p:cNvCxnSpPr/>
            <p:nvPr/>
          </p:nvCxnSpPr>
          <p:spPr>
            <a:xfrm flipH="1">
              <a:off x="5413123" y="4291132"/>
              <a:ext cx="192354" cy="3524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5509300" y="4051988"/>
              <a:ext cx="1026217" cy="300082"/>
            </a:xfrm>
            <a:prstGeom prst="rect">
              <a:avLst/>
            </a:prstGeom>
          </p:spPr>
          <p:txBody>
            <a:bodyPr wrap="square">
              <a:spAutoFit/>
            </a:bodyPr>
            <a:lstStyle/>
            <a:p>
              <a:r>
                <a:rPr lang="ko-KR" altLang="en-US" sz="1350" dirty="0">
                  <a:solidFill>
                    <a:srgbClr val="000000"/>
                  </a:solidFill>
                  <a:ea typeface="Arial" charset="0"/>
                  <a:cs typeface="Arial" charset="0"/>
                </a:rPr>
                <a:t>원소 기호</a:t>
              </a:r>
              <a:endParaRPr lang="ko-KR" altLang="en-US" sz="1350" dirty="0"/>
            </a:p>
          </p:txBody>
        </p:sp>
        <p:cxnSp>
          <p:nvCxnSpPr>
            <p:cNvPr id="26" name="직선 화살표 연결선 25"/>
            <p:cNvCxnSpPr/>
            <p:nvPr/>
          </p:nvCxnSpPr>
          <p:spPr>
            <a:xfrm flipV="1">
              <a:off x="4023299" y="4642184"/>
              <a:ext cx="4755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p:cNvSpPr/>
            <p:nvPr/>
          </p:nvSpPr>
          <p:spPr>
            <a:xfrm>
              <a:off x="1448010" y="4319463"/>
              <a:ext cx="2674605" cy="507831"/>
            </a:xfrm>
            <a:prstGeom prst="rect">
              <a:avLst/>
            </a:prstGeom>
          </p:spPr>
          <p:txBody>
            <a:bodyPr wrap="square">
              <a:spAutoFit/>
            </a:bodyPr>
            <a:lstStyle/>
            <a:p>
              <a:r>
                <a:rPr lang="ko-KR" altLang="en-US" sz="1350" b="1" dirty="0">
                  <a:solidFill>
                    <a:srgbClr val="000000"/>
                  </a:solidFill>
                  <a:ea typeface="Arial" charset="0"/>
                  <a:cs typeface="Arial" charset="0"/>
                </a:rPr>
                <a:t>질량수 </a:t>
              </a:r>
              <a:r>
                <a:rPr lang="en-US" altLang="ko-KR" sz="1350" b="1" dirty="0">
                  <a:solidFill>
                    <a:srgbClr val="000000"/>
                  </a:solidFill>
                  <a:ea typeface="Arial" charset="0"/>
                  <a:cs typeface="Arial" charset="0"/>
                </a:rPr>
                <a:t>A</a:t>
              </a:r>
            </a:p>
            <a:p>
              <a:r>
                <a:rPr lang="en-US" altLang="ko-KR" sz="1350" dirty="0">
                  <a:solidFill>
                    <a:srgbClr val="000000"/>
                  </a:solidFill>
                </a:rPr>
                <a:t>(</a:t>
              </a:r>
              <a:r>
                <a:rPr lang="ko-KR" altLang="en-US" sz="1350" dirty="0">
                  <a:solidFill>
                    <a:srgbClr val="000000"/>
                  </a:solidFill>
                </a:rPr>
                <a:t>양성자 개수 </a:t>
              </a:r>
              <a:r>
                <a:rPr lang="en-US" altLang="ko-KR" sz="1350" b="1" dirty="0">
                  <a:solidFill>
                    <a:srgbClr val="000000"/>
                  </a:solidFill>
                </a:rPr>
                <a:t>Z</a:t>
              </a:r>
              <a:r>
                <a:rPr lang="en-US" altLang="ko-KR" sz="1350" dirty="0">
                  <a:solidFill>
                    <a:srgbClr val="000000"/>
                  </a:solidFill>
                </a:rPr>
                <a:t> +</a:t>
              </a:r>
              <a:r>
                <a:rPr lang="ko-KR" altLang="en-US" sz="1350" dirty="0">
                  <a:solidFill>
                    <a:srgbClr val="000000"/>
                  </a:solidFill>
                </a:rPr>
                <a:t>중성자 개수 </a:t>
              </a:r>
              <a:r>
                <a:rPr lang="en-US" altLang="ko-KR" sz="1350" b="1" dirty="0">
                  <a:solidFill>
                    <a:srgbClr val="000000"/>
                  </a:solidFill>
                </a:rPr>
                <a:t>N</a:t>
              </a:r>
              <a:r>
                <a:rPr lang="en-US" altLang="ko-KR" sz="1350" dirty="0">
                  <a:solidFill>
                    <a:srgbClr val="000000"/>
                  </a:solidFill>
                </a:rPr>
                <a:t>)</a:t>
              </a:r>
              <a:endParaRPr lang="ko-KR" altLang="en-US" sz="1350" dirty="0"/>
            </a:p>
          </p:txBody>
        </p:sp>
        <p:cxnSp>
          <p:nvCxnSpPr>
            <p:cNvPr id="28" name="직선 화살표 연결선 27"/>
            <p:cNvCxnSpPr/>
            <p:nvPr/>
          </p:nvCxnSpPr>
          <p:spPr>
            <a:xfrm flipV="1">
              <a:off x="4164741" y="5118434"/>
              <a:ext cx="4755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2981545" y="4985671"/>
              <a:ext cx="1258678" cy="300082"/>
            </a:xfrm>
            <a:prstGeom prst="rect">
              <a:avLst/>
            </a:prstGeom>
          </p:spPr>
          <p:txBody>
            <a:bodyPr wrap="none">
              <a:spAutoFit/>
            </a:bodyPr>
            <a:lstStyle/>
            <a:p>
              <a:r>
                <a:rPr lang="ko-KR" altLang="en-US" sz="1350" dirty="0">
                  <a:solidFill>
                    <a:srgbClr val="000000"/>
                  </a:solidFill>
                </a:rPr>
                <a:t>양성자 개수 </a:t>
              </a:r>
              <a:r>
                <a:rPr lang="en-US" altLang="ko-KR" sz="1350" dirty="0">
                  <a:solidFill>
                    <a:srgbClr val="000000"/>
                  </a:solidFill>
                </a:rPr>
                <a:t>Z </a:t>
              </a:r>
              <a:endParaRPr lang="ko-KR" altLang="en-US" sz="1350" dirty="0"/>
            </a:p>
          </p:txBody>
        </p:sp>
        <p:sp>
          <p:nvSpPr>
            <p:cNvPr id="30" name="직사각형 29"/>
            <p:cNvSpPr/>
            <p:nvPr/>
          </p:nvSpPr>
          <p:spPr>
            <a:xfrm>
              <a:off x="5325232" y="4905986"/>
              <a:ext cx="612668" cy="553998"/>
            </a:xfrm>
            <a:prstGeom prst="rect">
              <a:avLst/>
            </a:prstGeom>
          </p:spPr>
          <p:txBody>
            <a:bodyPr wrap="none">
              <a:spAutoFit/>
            </a:bodyPr>
            <a:lstStyle/>
            <a:p>
              <a:r>
                <a:rPr lang="en-US" altLang="ko-KR" sz="3000" baseline="30000" dirty="0"/>
                <a:t>143</a:t>
              </a:r>
              <a:endParaRPr lang="ko-KR" altLang="en-US" sz="3000" dirty="0"/>
            </a:p>
          </p:txBody>
        </p:sp>
        <p:cxnSp>
          <p:nvCxnSpPr>
            <p:cNvPr id="31" name="직선 화살표 연결선 30"/>
            <p:cNvCxnSpPr/>
            <p:nvPr/>
          </p:nvCxnSpPr>
          <p:spPr>
            <a:xfrm flipH="1">
              <a:off x="5866672" y="5130653"/>
              <a:ext cx="505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6345790" y="4992153"/>
              <a:ext cx="1245854" cy="300082"/>
            </a:xfrm>
            <a:prstGeom prst="rect">
              <a:avLst/>
            </a:prstGeom>
          </p:spPr>
          <p:txBody>
            <a:bodyPr wrap="none">
              <a:spAutoFit/>
            </a:bodyPr>
            <a:lstStyle/>
            <a:p>
              <a:r>
                <a:rPr lang="ko-KR" altLang="en-US" sz="1350" dirty="0">
                  <a:solidFill>
                    <a:srgbClr val="000000"/>
                  </a:solidFill>
                </a:rPr>
                <a:t>중성자 개수 </a:t>
              </a:r>
              <a:r>
                <a:rPr lang="en-US" altLang="ko-KR" sz="1350" dirty="0">
                  <a:solidFill>
                    <a:srgbClr val="000000"/>
                  </a:solidFill>
                </a:rPr>
                <a:t>N</a:t>
              </a:r>
              <a:endParaRPr lang="ko-KR" altLang="en-US" sz="1350" dirty="0"/>
            </a:p>
          </p:txBody>
        </p:sp>
      </p:grpSp>
      <p:pic>
        <p:nvPicPr>
          <p:cNvPr id="33" name="Picture 4" descr="spi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72" t="40992" r="61255" b="26392"/>
          <a:stretch/>
        </p:blipFill>
        <p:spPr bwMode="auto">
          <a:xfrm>
            <a:off x="598024" y="5241788"/>
            <a:ext cx="1173018" cy="6834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61309" y="5320145"/>
            <a:ext cx="6068291" cy="646331"/>
          </a:xfrm>
          <a:prstGeom prst="rect">
            <a:avLst/>
          </a:prstGeom>
          <a:noFill/>
        </p:spPr>
        <p:txBody>
          <a:bodyPr wrap="square" rtlCol="0">
            <a:spAutoFit/>
          </a:bodyPr>
          <a:lstStyle/>
          <a:p>
            <a:r>
              <a:rPr lang="ko-KR" altLang="en-US" dirty="0" err="1" smtClean="0"/>
              <a:t>핵자는</a:t>
            </a:r>
            <a:r>
              <a:rPr lang="ko-KR" altLang="en-US" dirty="0" smtClean="0"/>
              <a:t> </a:t>
            </a:r>
            <a:r>
              <a:rPr lang="en-US" altLang="ko-KR" dirty="0" smtClean="0"/>
              <a:t>magnetic moment</a:t>
            </a:r>
            <a:r>
              <a:rPr lang="ko-KR" altLang="en-US" dirty="0" smtClean="0"/>
              <a:t>를 가진다</a:t>
            </a:r>
            <a:r>
              <a:rPr lang="en-US" altLang="ko-KR" dirty="0" smtClean="0"/>
              <a:t>.</a:t>
            </a:r>
          </a:p>
          <a:p>
            <a:r>
              <a:rPr lang="en-US" dirty="0" smtClean="0">
                <a:sym typeface="Wingdings" panose="05000000000000000000" pitchFamily="2" charset="2"/>
              </a:rPr>
              <a:t> Spin ½ </a:t>
            </a:r>
            <a:r>
              <a:rPr lang="ko-KR" altLang="en-US" dirty="0" err="1" smtClean="0">
                <a:sym typeface="Wingdings" panose="05000000000000000000" pitchFamily="2" charset="2"/>
              </a:rPr>
              <a:t>페르미온</a:t>
            </a:r>
            <a:r>
              <a:rPr lang="en-US" altLang="ko-KR" dirty="0" smtClean="0">
                <a:sym typeface="Wingdings" panose="05000000000000000000" pitchFamily="2" charset="2"/>
              </a:rPr>
              <a:t>.</a:t>
            </a:r>
            <a:endParaRPr lang="en-US" dirty="0"/>
          </a:p>
        </p:txBody>
      </p:sp>
    </p:spTree>
    <p:extLst>
      <p:ext uri="{BB962C8B-B14F-4D97-AF65-F5344CB8AC3E}">
        <p14:creationId xmlns:p14="http://schemas.microsoft.com/office/powerpoint/2010/main" val="2886328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6335</TotalTime>
  <Pages>38</Pages>
  <Words>2190</Words>
  <Characters>0</Characters>
  <Application>Microsoft Office PowerPoint</Application>
  <DocSecurity>0</DocSecurity>
  <PresentationFormat>화면 슬라이드 쇼(4:3)</PresentationFormat>
  <Lines>0</Lines>
  <Paragraphs>540</Paragraphs>
  <Slides>45</Slides>
  <Notes>45</Notes>
  <HiddenSlides>0</HiddenSlides>
  <MMClips>1</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45</vt:i4>
      </vt:variant>
    </vt:vector>
  </HeadingPairs>
  <TitlesOfParts>
    <vt:vector size="55" baseType="lpstr">
      <vt:lpstr>Calibri</vt:lpstr>
      <vt:lpstr>맑은 고딕</vt:lpstr>
      <vt:lpstr>Arial</vt:lpstr>
      <vt:lpstr>Wingdings</vt:lpstr>
      <vt:lpstr>Times New Roman</vt:lpstr>
      <vt:lpstr>Candara</vt:lpstr>
      <vt:lpstr>나눔고딕 ExtraBold</vt:lpstr>
      <vt:lpstr>Cambria</vt:lpstr>
      <vt:lpstr>나눔고딕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
  <cp:lastModifiedBy>user</cp:lastModifiedBy>
  <cp:revision>395</cp:revision>
  <cp:lastPrinted>2023-05-01T09:41:57Z</cp:lastPrinted>
  <dcterms:modified xsi:type="dcterms:W3CDTF">2024-06-18T03:05:11Z</dcterms:modified>
</cp:coreProperties>
</file>